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38" r:id="rId5"/>
  </p:sldMasterIdLst>
  <p:notesMasterIdLst>
    <p:notesMasterId r:id="rId57"/>
  </p:notesMasterIdLst>
  <p:handoutMasterIdLst>
    <p:handoutMasterId r:id="rId58"/>
  </p:handoutMasterIdLst>
  <p:sldIdLst>
    <p:sldId id="257" r:id="rId6"/>
    <p:sldId id="258" r:id="rId7"/>
    <p:sldId id="259" r:id="rId8"/>
    <p:sldId id="307"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5" r:id="rId52"/>
    <p:sldId id="304" r:id="rId53"/>
    <p:sldId id="306" r:id="rId54"/>
    <p:sldId id="308" r:id="rId55"/>
    <p:sldId id="309" r:id="rId5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Build 2016 Template" id="{BFBE8E32-D1DE-4FF6-9F88-CD58F1C3CCCA}">
          <p14:sldIdLst>
            <p14:sldId id="257"/>
            <p14:sldId id="258"/>
            <p14:sldId id="259"/>
            <p14:sldId id="307"/>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5"/>
          </p14:sldIdLst>
        </p14:section>
        <p14:section name="Dark Build 2016 Template" id="{73750490-F935-4816-8960-DAF6D2157B4B}">
          <p14:sldIdLst>
            <p14:sldId id="304"/>
            <p14:sldId id="306"/>
            <p14:sldId id="308"/>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3001" autoAdjust="0"/>
  </p:normalViewPr>
  <p:slideViewPr>
    <p:cSldViewPr>
      <p:cViewPr varScale="1">
        <p:scale>
          <a:sx n="64" d="100"/>
          <a:sy n="64" d="100"/>
        </p:scale>
        <p:origin x="63" y="783"/>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25" d="100"/>
        <a:sy n="25"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10/12/2016 7:30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10/12/2016 7:30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4689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3954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1910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8144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0684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0000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865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5284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490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8032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772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293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048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84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5486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433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8797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2976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9339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7058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313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5F27D4-9122-47BC-9AC6-5C9D2E3822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3246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3932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8094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4109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0859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A9B2AB-A501-42D5-968B-13D7A16B4B9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242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431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A9B2AB-A501-42D5-968B-13D7A16B4B9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713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8892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8659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69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1518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10/12/2016 7:30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84868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10/12/2016 7:30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98896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10/12/2016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547294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RE&amp;F | Energy-Smart Buildings</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5DD2605-6447-44DE-8EC9-355EABF06F06}"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3" name="Notes Placeholder 12"/>
          <p:cNvSpPr>
            <a:spLocks noGrp="1"/>
          </p:cNvSpPr>
          <p:nvPr>
            <p:ph type="body" idx="1"/>
          </p:nvPr>
        </p:nvSpPr>
        <p:spPr/>
        <p:txBody>
          <a:bodyPr/>
          <a:lstStyle/>
          <a:p>
            <a:pPr lvl="1"/>
            <a:endParaRPr lang="en-US" dirty="0"/>
          </a:p>
        </p:txBody>
      </p:sp>
      <p:sp>
        <p:nvSpPr>
          <p:cNvPr id="14" name="Footer Placeholder 13"/>
          <p:cNvSpPr>
            <a:spLocks noGrp="1"/>
          </p:cNvSpPr>
          <p:nvPr>
            <p:ph type="ftr" sz="quarter" idx="14"/>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1170401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10/12/2016 7:30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4248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2528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25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736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528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10/12/2016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221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solidFill>
                  <a:schemeClr val="tx2"/>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904982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39462" y="2498747"/>
            <a:ext cx="2487301" cy="2486944"/>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t>Topic 1</a:t>
            </a:r>
          </a:p>
        </p:txBody>
      </p:sp>
      <p:grpSp>
        <p:nvGrpSpPr>
          <p:cNvPr id="5" name="Group 4"/>
          <p:cNvGrpSpPr/>
          <p:nvPr userDrawn="1"/>
        </p:nvGrpSpPr>
        <p:grpSpPr>
          <a:xfrm>
            <a:off x="3119968" y="2498747"/>
            <a:ext cx="3056821" cy="2486944"/>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grpSp>
      </p:grpSp>
      <p:grpSp>
        <p:nvGrpSpPr>
          <p:cNvPr id="11" name="Group 10"/>
          <p:cNvGrpSpPr/>
          <p:nvPr userDrawn="1"/>
        </p:nvGrpSpPr>
        <p:grpSpPr>
          <a:xfrm>
            <a:off x="5535369" y="2140927"/>
            <a:ext cx="3351532" cy="2844764"/>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grpSp>
      </p:grpSp>
      <p:grpSp>
        <p:nvGrpSpPr>
          <p:cNvPr id="17" name="Group 16"/>
          <p:cNvGrpSpPr/>
          <p:nvPr userDrawn="1"/>
        </p:nvGrpSpPr>
        <p:grpSpPr>
          <a:xfrm>
            <a:off x="8247042" y="2498747"/>
            <a:ext cx="3355418" cy="2888049"/>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grpSp>
      </p:grpSp>
    </p:spTree>
    <p:extLst>
      <p:ext uri="{BB962C8B-B14F-4D97-AF65-F5344CB8AC3E}">
        <p14:creationId xmlns:p14="http://schemas.microsoft.com/office/powerpoint/2010/main" val="27188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0521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75176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2"/>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3797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04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7132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0849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546" y="2604465"/>
            <a:ext cx="12436475" cy="1933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4038064" y="2604465"/>
            <a:ext cx="8258122" cy="1933446"/>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849" y="2365628"/>
            <a:ext cx="3387061" cy="2411051"/>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 name="TextBox 4"/>
          <p:cNvSpPr txBox="1"/>
          <p:nvPr/>
        </p:nvSpPr>
        <p:spPr>
          <a:xfrm>
            <a:off x="235609" y="3091894"/>
            <a:ext cx="3176697" cy="958518"/>
          </a:xfrm>
          <a:prstGeom prst="rect">
            <a:avLst/>
          </a:prstGeom>
          <a:noFill/>
        </p:spPr>
        <p:txBody>
          <a:bodyPr wrap="square" rtlCol="0" anchor="ctr">
            <a:spAutoFit/>
          </a:bodyPr>
          <a:lstStyle/>
          <a:p>
            <a:pPr algn="ctr"/>
            <a:r>
              <a:rPr lang="en-US" sz="5507" dirty="0">
                <a:solidFill>
                  <a:schemeClr val="bg1"/>
                </a:solidFill>
                <a:latin typeface="+mj-lt"/>
              </a:rPr>
              <a:t>DEMO</a:t>
            </a:r>
          </a:p>
        </p:txBody>
      </p:sp>
    </p:spTree>
    <p:extLst>
      <p:ext uri="{BB962C8B-B14F-4D97-AF65-F5344CB8AC3E}">
        <p14:creationId xmlns:p14="http://schemas.microsoft.com/office/powerpoint/2010/main" val="40351339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436475" cy="6994525"/>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583189" y="6299931"/>
            <a:ext cx="1853287" cy="694595"/>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spTree>
    <p:extLst>
      <p:ext uri="{BB962C8B-B14F-4D97-AF65-F5344CB8AC3E}">
        <p14:creationId xmlns:p14="http://schemas.microsoft.com/office/powerpoint/2010/main" val="11810269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5005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1497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Tree>
    <p:extLst>
      <p:ext uri="{BB962C8B-B14F-4D97-AF65-F5344CB8AC3E}">
        <p14:creationId xmlns:p14="http://schemas.microsoft.com/office/powerpoint/2010/main" val="20894932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Tree>
    <p:extLst>
      <p:ext uri="{BB962C8B-B14F-4D97-AF65-F5344CB8AC3E}">
        <p14:creationId xmlns:p14="http://schemas.microsoft.com/office/powerpoint/2010/main" val="1561035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2.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9462" y="356851"/>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583189" y="6299931"/>
            <a:ext cx="1853287" cy="694595"/>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sp>
        <p:nvSpPr>
          <p:cNvPr id="16" name="Freeform 15"/>
          <p:cNvSpPr>
            <a:spLocks noChangeAspect="1"/>
          </p:cNvSpPr>
          <p:nvPr userDrawn="1"/>
        </p:nvSpPr>
        <p:spPr bwMode="auto">
          <a:xfrm>
            <a:off x="174547" y="6493215"/>
            <a:ext cx="461578" cy="314953"/>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85716197"/>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Lst>
  <p:txStyles>
    <p:titleStyle>
      <a:lvl1pPr algn="l" defTabSz="932597" rtl="0" eaLnBrk="1" latinLnBrk="0" hangingPunct="1">
        <a:lnSpc>
          <a:spcPct val="90000"/>
        </a:lnSpc>
        <a:spcBef>
          <a:spcPct val="0"/>
        </a:spcBef>
        <a:buNone/>
        <a:defRPr sz="3264" b="1" kern="1200" cap="all" spc="612" baseline="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b="0"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b="0"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b="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b="0"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b="0"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57.png"/><Relationship Id="rId55" Type="http://schemas.openxmlformats.org/officeDocument/2006/relationships/image" Target="../media/image62.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 Type="http://schemas.openxmlformats.org/officeDocument/2006/relationships/notesSlide" Target="../notesSlides/notesSlide18.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3" Type="http://schemas.openxmlformats.org/officeDocument/2006/relationships/image" Target="../media/image60.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57" Type="http://schemas.openxmlformats.org/officeDocument/2006/relationships/image" Target="../media/image64.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52" Type="http://schemas.openxmlformats.org/officeDocument/2006/relationships/image" Target="../media/image59.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56" Type="http://schemas.openxmlformats.org/officeDocument/2006/relationships/image" Target="../media/image63.png"/><Relationship Id="rId8" Type="http://schemas.openxmlformats.org/officeDocument/2006/relationships/image" Target="../media/image15.png"/><Relationship Id="rId51" Type="http://schemas.openxmlformats.org/officeDocument/2006/relationships/image" Target="../media/image58.png"/><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72.jpg"/><Relationship Id="rId3" Type="http://schemas.microsoft.com/office/2007/relationships/hdphoto" Target="../media/hdphoto1.wdp"/><Relationship Id="rId7" Type="http://schemas.openxmlformats.org/officeDocument/2006/relationships/image" Target="../media/image71.jpg"/><Relationship Id="rId2" Type="http://schemas.openxmlformats.org/officeDocument/2006/relationships/image" Target="../media/image68.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hyperlink" Target="http://azure.com/iotstarterkit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78.jp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jpg"/><Relationship Id="rId12" Type="http://schemas.openxmlformats.org/officeDocument/2006/relationships/image" Target="../media/image82.jpg"/><Relationship Id="rId17" Type="http://schemas.openxmlformats.org/officeDocument/2006/relationships/image" Target="../media/image87.png"/><Relationship Id="rId2" Type="http://schemas.openxmlformats.org/officeDocument/2006/relationships/notesSlide" Target="../notesSlides/notesSlide40.xml"/><Relationship Id="rId16" Type="http://schemas.openxmlformats.org/officeDocument/2006/relationships/image" Target="../media/image86.jpg"/><Relationship Id="rId1" Type="http://schemas.openxmlformats.org/officeDocument/2006/relationships/slideLayout" Target="../slideLayouts/slideLayout12.xml"/><Relationship Id="rId6" Type="http://schemas.openxmlformats.org/officeDocument/2006/relationships/image" Target="../media/image76.png"/><Relationship Id="rId11" Type="http://schemas.openxmlformats.org/officeDocument/2006/relationships/image" Target="../media/image81.jpg"/><Relationship Id="rId5" Type="http://schemas.openxmlformats.org/officeDocument/2006/relationships/image" Target="../media/image75.png"/><Relationship Id="rId15" Type="http://schemas.openxmlformats.org/officeDocument/2006/relationships/image" Target="../media/image85.jpg"/><Relationship Id="rId10" Type="http://schemas.openxmlformats.org/officeDocument/2006/relationships/image" Target="../media/image80.png"/><Relationship Id="rId4" Type="http://schemas.openxmlformats.org/officeDocument/2006/relationships/image" Target="../media/image74.jpg"/><Relationship Id="rId9" Type="http://schemas.openxmlformats.org/officeDocument/2006/relationships/image" Target="../media/image79.jpg"/><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jpeg"/><Relationship Id="rId17" Type="http://schemas.openxmlformats.org/officeDocument/2006/relationships/image" Target="../media/image102.png"/><Relationship Id="rId2" Type="http://schemas.openxmlformats.org/officeDocument/2006/relationships/notesSlide" Target="../notesSlides/notesSlide41.xml"/><Relationship Id="rId16"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8" Type="http://schemas.openxmlformats.org/officeDocument/2006/relationships/image" Target="../media/image112.jpg"/><Relationship Id="rId3" Type="http://schemas.openxmlformats.org/officeDocument/2006/relationships/image" Target="../media/image107.jpg"/><Relationship Id="rId7" Type="http://schemas.openxmlformats.org/officeDocument/2006/relationships/image" Target="../media/image111.jp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10.jpg"/><Relationship Id="rId5" Type="http://schemas.openxmlformats.org/officeDocument/2006/relationships/image" Target="../media/image109.jpg"/><Relationship Id="rId10" Type="http://schemas.openxmlformats.org/officeDocument/2006/relationships/image" Target="../media/image114.jpg"/><Relationship Id="rId4" Type="http://schemas.openxmlformats.org/officeDocument/2006/relationships/image" Target="../media/image108.jpg"/><Relationship Id="rId9" Type="http://schemas.openxmlformats.org/officeDocument/2006/relationships/image" Target="../media/image113.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908" y="1287462"/>
            <a:ext cx="10058336" cy="1828786"/>
          </a:xfrm>
        </p:spPr>
        <p:txBody>
          <a:bodyPr/>
          <a:lstStyle/>
          <a:p>
            <a:r>
              <a:rPr lang="en-US" dirty="0"/>
              <a:t>Azure IoT</a:t>
            </a:r>
            <a:br>
              <a:rPr lang="en-US" dirty="0"/>
            </a:br>
            <a:r>
              <a:rPr lang="en-US" dirty="0"/>
              <a:t>Complete Cloud Offerings </a:t>
            </a:r>
            <a:br>
              <a:rPr lang="en-US" dirty="0"/>
            </a:br>
            <a:r>
              <a:rPr lang="en-US" dirty="0"/>
              <a:t>for the IoT Revolution</a:t>
            </a:r>
          </a:p>
        </p:txBody>
      </p:sp>
      <p:sp>
        <p:nvSpPr>
          <p:cNvPr id="5" name="Text Placeholder 4"/>
          <p:cNvSpPr>
            <a:spLocks noGrp="1"/>
          </p:cNvSpPr>
          <p:nvPr>
            <p:ph type="body" sz="quarter" idx="12"/>
          </p:nvPr>
        </p:nvSpPr>
        <p:spPr>
          <a:xfrm>
            <a:off x="274701" y="3955786"/>
            <a:ext cx="11885549" cy="2513276"/>
          </a:xfrm>
        </p:spPr>
        <p:txBody>
          <a:bodyPr/>
          <a:lstStyle/>
          <a:p>
            <a:r>
              <a:rPr lang="en-US" dirty="0"/>
              <a:t>Presenter Name</a:t>
            </a:r>
          </a:p>
          <a:p>
            <a:r>
              <a:rPr lang="en-US" dirty="0"/>
              <a:t>Title</a:t>
            </a:r>
          </a:p>
          <a:p>
            <a:r>
              <a:rPr lang="en-US" dirty="0"/>
              <a:t>Contact Info</a:t>
            </a:r>
          </a:p>
        </p:txBody>
      </p:sp>
    </p:spTree>
    <p:extLst>
      <p:ext uri="{BB962C8B-B14F-4D97-AF65-F5344CB8AC3E}">
        <p14:creationId xmlns:p14="http://schemas.microsoft.com/office/powerpoint/2010/main" val="88312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And insights from that data…</a:t>
            </a:r>
          </a:p>
        </p:txBody>
      </p:sp>
      <p:sp>
        <p:nvSpPr>
          <p:cNvPr id="7" name="Rectangle 6"/>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8"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6142037" y="4090480"/>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a:t>
            </a:r>
          </a:p>
        </p:txBody>
      </p:sp>
    </p:spTree>
    <p:extLst>
      <p:ext uri="{BB962C8B-B14F-4D97-AF65-F5344CB8AC3E}">
        <p14:creationId xmlns:p14="http://schemas.microsoft.com/office/powerpoint/2010/main" val="260228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Then lots of devices and data…</a:t>
            </a:r>
          </a:p>
        </p:txBody>
      </p:sp>
      <p:sp>
        <p:nvSpPr>
          <p:cNvPr id="39" name="Rectangle 38"/>
          <p:cNvSpPr/>
          <p:nvPr/>
        </p:nvSpPr>
        <p:spPr>
          <a:xfrm>
            <a:off x="6142037" y="4090480"/>
            <a:ext cx="75437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a:t>
            </a:r>
          </a:p>
        </p:txBody>
      </p:sp>
      <p:sp>
        <p:nvSpPr>
          <p:cNvPr id="47" name="Rectangle 46"/>
          <p:cNvSpPr/>
          <p:nvPr/>
        </p:nvSpPr>
        <p:spPr>
          <a:xfrm>
            <a:off x="5151437" y="4617678"/>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0100101010001010100101010010101010100101010101011010101010001</a:t>
            </a:r>
          </a:p>
        </p:txBody>
      </p:sp>
      <p:sp>
        <p:nvSpPr>
          <p:cNvPr id="50" name="Rectangle 49"/>
          <p:cNvSpPr/>
          <p:nvPr/>
        </p:nvSpPr>
        <p:spPr>
          <a:xfrm>
            <a:off x="3932237" y="518843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a:t>
            </a:r>
          </a:p>
        </p:txBody>
      </p:sp>
      <p:sp>
        <p:nvSpPr>
          <p:cNvPr id="51" name="Rectangle 50"/>
          <p:cNvSpPr/>
          <p:nvPr/>
        </p:nvSpPr>
        <p:spPr bwMode="auto">
          <a:xfrm>
            <a:off x="2560637" y="553098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2" name="Frame 5"/>
          <p:cNvSpPr>
            <a:spLocks noChangeAspect="1"/>
          </p:cNvSpPr>
          <p:nvPr/>
        </p:nvSpPr>
        <p:spPr bwMode="auto">
          <a:xfrm>
            <a:off x="2636837" y="558510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a:xfrm>
            <a:off x="2764430" y="5736014"/>
            <a:ext cx="9854607"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010010101000101010010101001010101010010101010101101010101010001011110101010101010100</a:t>
            </a:r>
          </a:p>
        </p:txBody>
      </p:sp>
      <p:sp>
        <p:nvSpPr>
          <p:cNvPr id="54" name="Rectangle 53"/>
          <p:cNvSpPr/>
          <p:nvPr/>
        </p:nvSpPr>
        <p:spPr bwMode="auto">
          <a:xfrm>
            <a:off x="3728444" y="6085011"/>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3804644" y="6139132"/>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a:xfrm>
            <a:off x="3932237" y="6290041"/>
            <a:ext cx="88392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01001010100010101001010100101010101001010101010110101010101010101000101010</a:t>
            </a:r>
          </a:p>
        </p:txBody>
      </p:sp>
      <p:sp>
        <p:nvSpPr>
          <p:cNvPr id="57" name="Rectangle 56"/>
          <p:cNvSpPr/>
          <p:nvPr/>
        </p:nvSpPr>
        <p:spPr bwMode="auto">
          <a:xfrm>
            <a:off x="5839731" y="525084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8" name="Frame 5"/>
          <p:cNvSpPr>
            <a:spLocks noChangeAspect="1"/>
          </p:cNvSpPr>
          <p:nvPr/>
        </p:nvSpPr>
        <p:spPr bwMode="auto">
          <a:xfrm>
            <a:off x="5915931" y="530496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a:xfrm>
            <a:off x="6043524" y="5455875"/>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a:t>
            </a:r>
          </a:p>
        </p:txBody>
      </p:sp>
      <p:sp>
        <p:nvSpPr>
          <p:cNvPr id="60" name="Rectangle 59"/>
          <p:cNvSpPr/>
          <p:nvPr/>
        </p:nvSpPr>
        <p:spPr bwMode="auto">
          <a:xfrm>
            <a:off x="4923552" y="581112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4999752" y="586524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a:xfrm>
            <a:off x="5127345" y="6016153"/>
            <a:ext cx="80010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a:t>
            </a:r>
          </a:p>
        </p:txBody>
      </p:sp>
      <p:sp>
        <p:nvSpPr>
          <p:cNvPr id="63" name="Rectangle 62"/>
          <p:cNvSpPr/>
          <p:nvPr/>
        </p:nvSpPr>
        <p:spPr bwMode="auto">
          <a:xfrm>
            <a:off x="2571610" y="46901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4" name="Frame 5"/>
          <p:cNvSpPr>
            <a:spLocks noChangeAspect="1"/>
          </p:cNvSpPr>
          <p:nvPr/>
        </p:nvSpPr>
        <p:spPr bwMode="auto">
          <a:xfrm>
            <a:off x="2647810" y="47442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a:xfrm>
            <a:off x="2775403" y="4895178"/>
            <a:ext cx="9996034"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01001010100010101001010100101010101001010101010110101010101001001010110001010101010</a:t>
            </a:r>
          </a:p>
        </p:txBody>
      </p:sp>
      <p:sp>
        <p:nvSpPr>
          <p:cNvPr id="66" name="Rectangle 65"/>
          <p:cNvSpPr/>
          <p:nvPr/>
        </p:nvSpPr>
        <p:spPr bwMode="auto">
          <a:xfrm>
            <a:off x="3728444" y="412533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3804644" y="417945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3932237" y="433036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010010101000101010010101001010101010010101010101101010101011000101001011</a:t>
            </a:r>
          </a:p>
        </p:txBody>
      </p:sp>
      <p:sp>
        <p:nvSpPr>
          <p:cNvPr id="45" name="Rectangle 44"/>
          <p:cNvSpPr/>
          <p:nvPr/>
        </p:nvSpPr>
        <p:spPr bwMode="auto">
          <a:xfrm>
            <a:off x="4947644" y="44126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ame 5"/>
          <p:cNvSpPr>
            <a:spLocks noChangeAspect="1"/>
          </p:cNvSpPr>
          <p:nvPr/>
        </p:nvSpPr>
        <p:spPr bwMode="auto">
          <a:xfrm>
            <a:off x="5023844" y="44667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36"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3728444" y="498340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9" name="Frame 5"/>
          <p:cNvSpPr>
            <a:spLocks noChangeAspect="1"/>
          </p:cNvSpPr>
          <p:nvPr/>
        </p:nvSpPr>
        <p:spPr bwMode="auto">
          <a:xfrm>
            <a:off x="3804644" y="503752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6421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9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left)">
                                      <p:cBhvr>
                                        <p:cTn id="10" dur="900"/>
                                        <p:tgtEl>
                                          <p:spTgt spid="6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900"/>
                                        <p:tgtEl>
                                          <p:spTgt spid="4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900"/>
                                        <p:tgtEl>
                                          <p:spTgt spid="6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900"/>
                                        <p:tgtEl>
                                          <p:spTgt spid="5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900"/>
                                        <p:tgtEl>
                                          <p:spTgt spid="5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900"/>
                                        <p:tgtEl>
                                          <p:spTgt spid="5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900"/>
                                        <p:tgtEl>
                                          <p:spTgt spid="6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9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7" grpId="0"/>
      <p:bldP spid="50" grpId="0"/>
      <p:bldP spid="53" grpId="0"/>
      <p:bldP spid="56" grpId="0"/>
      <p:bldP spid="59" grpId="0"/>
      <p:bldP spid="62" grpId="0"/>
      <p:bldP spid="65"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Then lots of devices and data…</a:t>
            </a:r>
          </a:p>
        </p:txBody>
      </p:sp>
      <p:sp>
        <p:nvSpPr>
          <p:cNvPr id="39" name="Rectangle 38"/>
          <p:cNvSpPr/>
          <p:nvPr/>
        </p:nvSpPr>
        <p:spPr>
          <a:xfrm>
            <a:off x="6142037" y="4090480"/>
            <a:ext cx="75437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a:t>
            </a:r>
          </a:p>
        </p:txBody>
      </p:sp>
      <p:sp>
        <p:nvSpPr>
          <p:cNvPr id="47" name="Rectangle 46"/>
          <p:cNvSpPr/>
          <p:nvPr/>
        </p:nvSpPr>
        <p:spPr>
          <a:xfrm>
            <a:off x="5151437" y="4617678"/>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0100101010001010100101010010101010100101010101011010101010001</a:t>
            </a:r>
          </a:p>
        </p:txBody>
      </p:sp>
      <p:sp>
        <p:nvSpPr>
          <p:cNvPr id="50" name="Rectangle 49"/>
          <p:cNvSpPr/>
          <p:nvPr/>
        </p:nvSpPr>
        <p:spPr>
          <a:xfrm>
            <a:off x="3932237" y="518843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a:t>
            </a:r>
          </a:p>
        </p:txBody>
      </p:sp>
      <p:sp>
        <p:nvSpPr>
          <p:cNvPr id="51" name="Rectangle 50"/>
          <p:cNvSpPr/>
          <p:nvPr/>
        </p:nvSpPr>
        <p:spPr bwMode="auto">
          <a:xfrm>
            <a:off x="2560637" y="553098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2" name="Frame 5"/>
          <p:cNvSpPr>
            <a:spLocks noChangeAspect="1"/>
          </p:cNvSpPr>
          <p:nvPr/>
        </p:nvSpPr>
        <p:spPr bwMode="auto">
          <a:xfrm>
            <a:off x="2636837" y="558510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a:xfrm>
            <a:off x="2764430" y="5736014"/>
            <a:ext cx="9854607"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010010101000101010010101001010101010010101010101101010101010001011110101010101010100</a:t>
            </a:r>
          </a:p>
        </p:txBody>
      </p:sp>
      <p:sp>
        <p:nvSpPr>
          <p:cNvPr id="54" name="Rectangle 53"/>
          <p:cNvSpPr/>
          <p:nvPr/>
        </p:nvSpPr>
        <p:spPr bwMode="auto">
          <a:xfrm>
            <a:off x="3728444" y="6085011"/>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3804644" y="6139132"/>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a:xfrm>
            <a:off x="3932237" y="6290041"/>
            <a:ext cx="88392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01001010100010101001010100101010101001010101010110101010101010101000101010</a:t>
            </a:r>
          </a:p>
        </p:txBody>
      </p:sp>
      <p:sp>
        <p:nvSpPr>
          <p:cNvPr id="57" name="Rectangle 56"/>
          <p:cNvSpPr/>
          <p:nvPr/>
        </p:nvSpPr>
        <p:spPr bwMode="auto">
          <a:xfrm>
            <a:off x="5839731" y="525084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8" name="Frame 5"/>
          <p:cNvSpPr>
            <a:spLocks noChangeAspect="1"/>
          </p:cNvSpPr>
          <p:nvPr/>
        </p:nvSpPr>
        <p:spPr bwMode="auto">
          <a:xfrm>
            <a:off x="5915931" y="530496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a:xfrm>
            <a:off x="6043524" y="5455875"/>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a:t>
            </a:r>
          </a:p>
        </p:txBody>
      </p:sp>
      <p:sp>
        <p:nvSpPr>
          <p:cNvPr id="60" name="Rectangle 59"/>
          <p:cNvSpPr/>
          <p:nvPr/>
        </p:nvSpPr>
        <p:spPr bwMode="auto">
          <a:xfrm>
            <a:off x="4923552" y="581112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4999752" y="586524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a:xfrm>
            <a:off x="5127345" y="6016153"/>
            <a:ext cx="80010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a:t>
            </a:r>
          </a:p>
        </p:txBody>
      </p:sp>
      <p:sp>
        <p:nvSpPr>
          <p:cNvPr id="63" name="Rectangle 62"/>
          <p:cNvSpPr/>
          <p:nvPr/>
        </p:nvSpPr>
        <p:spPr bwMode="auto">
          <a:xfrm>
            <a:off x="2571610" y="46901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4" name="Frame 5"/>
          <p:cNvSpPr>
            <a:spLocks noChangeAspect="1"/>
          </p:cNvSpPr>
          <p:nvPr/>
        </p:nvSpPr>
        <p:spPr bwMode="auto">
          <a:xfrm>
            <a:off x="2647810" y="47442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a:xfrm>
            <a:off x="2775403" y="4895178"/>
            <a:ext cx="9996034"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01001010100010101001010100101010101001010101010110101010101001001010110001010101010</a:t>
            </a:r>
          </a:p>
        </p:txBody>
      </p:sp>
      <p:sp>
        <p:nvSpPr>
          <p:cNvPr id="66" name="Rectangle 65"/>
          <p:cNvSpPr/>
          <p:nvPr/>
        </p:nvSpPr>
        <p:spPr bwMode="auto">
          <a:xfrm>
            <a:off x="3728444" y="412533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3804644" y="417945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3932237" y="433036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010010101000101010010101001010101010010101010101101010101011000101001011</a:t>
            </a:r>
          </a:p>
        </p:txBody>
      </p:sp>
      <p:sp>
        <p:nvSpPr>
          <p:cNvPr id="45" name="Rectangle 44"/>
          <p:cNvSpPr/>
          <p:nvPr/>
        </p:nvSpPr>
        <p:spPr bwMode="auto">
          <a:xfrm>
            <a:off x="4947644" y="44126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ame 5"/>
          <p:cNvSpPr>
            <a:spLocks noChangeAspect="1"/>
          </p:cNvSpPr>
          <p:nvPr/>
        </p:nvSpPr>
        <p:spPr bwMode="auto">
          <a:xfrm>
            <a:off x="5023844" y="44667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36"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3728444" y="498340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9" name="Frame 5"/>
          <p:cNvSpPr>
            <a:spLocks noChangeAspect="1"/>
          </p:cNvSpPr>
          <p:nvPr/>
        </p:nvSpPr>
        <p:spPr bwMode="auto">
          <a:xfrm>
            <a:off x="3804644" y="503752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539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Then monitoring their data in real time…</a:t>
            </a:r>
          </a:p>
        </p:txBody>
      </p:sp>
      <p:sp>
        <p:nvSpPr>
          <p:cNvPr id="39" name="Rectangle 38"/>
          <p:cNvSpPr/>
          <p:nvPr/>
        </p:nvSpPr>
        <p:spPr>
          <a:xfrm>
            <a:off x="6142037" y="4090480"/>
            <a:ext cx="75437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a:t>
            </a:r>
          </a:p>
        </p:txBody>
      </p:sp>
      <p:sp>
        <p:nvSpPr>
          <p:cNvPr id="47" name="Rectangle 46"/>
          <p:cNvSpPr/>
          <p:nvPr/>
        </p:nvSpPr>
        <p:spPr>
          <a:xfrm>
            <a:off x="5151437" y="4617678"/>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0100101010001010100101010010101010100101010101011010101010001</a:t>
            </a:r>
          </a:p>
        </p:txBody>
      </p:sp>
      <p:sp>
        <p:nvSpPr>
          <p:cNvPr id="50" name="Rectangle 49"/>
          <p:cNvSpPr/>
          <p:nvPr/>
        </p:nvSpPr>
        <p:spPr>
          <a:xfrm>
            <a:off x="3932237" y="518843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a:t>
            </a:r>
          </a:p>
        </p:txBody>
      </p:sp>
      <p:sp>
        <p:nvSpPr>
          <p:cNvPr id="51" name="Rectangle 50"/>
          <p:cNvSpPr/>
          <p:nvPr/>
        </p:nvSpPr>
        <p:spPr bwMode="auto">
          <a:xfrm>
            <a:off x="2560637" y="553098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2" name="Frame 5"/>
          <p:cNvSpPr>
            <a:spLocks noChangeAspect="1"/>
          </p:cNvSpPr>
          <p:nvPr/>
        </p:nvSpPr>
        <p:spPr bwMode="auto">
          <a:xfrm>
            <a:off x="2636837" y="558510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a:xfrm>
            <a:off x="2764430" y="5736014"/>
            <a:ext cx="9854607"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010010101000101010010101001010101010010101010101101010101010001011110101010101010100</a:t>
            </a:r>
          </a:p>
        </p:txBody>
      </p:sp>
      <p:sp>
        <p:nvSpPr>
          <p:cNvPr id="54" name="Rectangle 53"/>
          <p:cNvSpPr/>
          <p:nvPr/>
        </p:nvSpPr>
        <p:spPr bwMode="auto">
          <a:xfrm>
            <a:off x="3728444" y="6085011"/>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3804644" y="6139132"/>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a:xfrm>
            <a:off x="3932237" y="6290041"/>
            <a:ext cx="88392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01001010100010101001010100101010101001010101010110101010101010101000101010</a:t>
            </a:r>
          </a:p>
        </p:txBody>
      </p:sp>
      <p:sp>
        <p:nvSpPr>
          <p:cNvPr id="57" name="Rectangle 56"/>
          <p:cNvSpPr/>
          <p:nvPr/>
        </p:nvSpPr>
        <p:spPr bwMode="auto">
          <a:xfrm>
            <a:off x="5839731" y="525084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8" name="Frame 5"/>
          <p:cNvSpPr>
            <a:spLocks noChangeAspect="1"/>
          </p:cNvSpPr>
          <p:nvPr/>
        </p:nvSpPr>
        <p:spPr bwMode="auto">
          <a:xfrm>
            <a:off x="5915931" y="530496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a:xfrm>
            <a:off x="6043524" y="5455875"/>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a:t>
            </a:r>
          </a:p>
        </p:txBody>
      </p:sp>
      <p:sp>
        <p:nvSpPr>
          <p:cNvPr id="60" name="Rectangle 59"/>
          <p:cNvSpPr/>
          <p:nvPr/>
        </p:nvSpPr>
        <p:spPr bwMode="auto">
          <a:xfrm>
            <a:off x="4923552" y="581112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4999752" y="586524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a:xfrm>
            <a:off x="5127345" y="6016153"/>
            <a:ext cx="80010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a:t>
            </a:r>
          </a:p>
        </p:txBody>
      </p:sp>
      <p:sp>
        <p:nvSpPr>
          <p:cNvPr id="63" name="Rectangle 62"/>
          <p:cNvSpPr/>
          <p:nvPr/>
        </p:nvSpPr>
        <p:spPr bwMode="auto">
          <a:xfrm>
            <a:off x="2571610" y="46901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4" name="Frame 5"/>
          <p:cNvSpPr>
            <a:spLocks noChangeAspect="1"/>
          </p:cNvSpPr>
          <p:nvPr/>
        </p:nvSpPr>
        <p:spPr bwMode="auto">
          <a:xfrm>
            <a:off x="2647810" y="47442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a:xfrm>
            <a:off x="2775403" y="4895178"/>
            <a:ext cx="9996034"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01001010100010101001010100101010101001010101010110101010101001001010110001010101010</a:t>
            </a:r>
          </a:p>
        </p:txBody>
      </p:sp>
      <p:sp>
        <p:nvSpPr>
          <p:cNvPr id="66" name="Rectangle 65"/>
          <p:cNvSpPr/>
          <p:nvPr/>
        </p:nvSpPr>
        <p:spPr bwMode="auto">
          <a:xfrm>
            <a:off x="3728444" y="412533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3804644" y="417945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3932237" y="433036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010010101000101010010101001010101010010101010101101010101011000101001011</a:t>
            </a:r>
          </a:p>
        </p:txBody>
      </p:sp>
      <p:sp>
        <p:nvSpPr>
          <p:cNvPr id="45" name="Rectangle 44"/>
          <p:cNvSpPr/>
          <p:nvPr/>
        </p:nvSpPr>
        <p:spPr bwMode="auto">
          <a:xfrm>
            <a:off x="4947644" y="44126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ame 5"/>
          <p:cNvSpPr>
            <a:spLocks noChangeAspect="1"/>
          </p:cNvSpPr>
          <p:nvPr/>
        </p:nvSpPr>
        <p:spPr bwMode="auto">
          <a:xfrm>
            <a:off x="5023844" y="44667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36"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3728444" y="498340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9" name="Frame 5"/>
          <p:cNvSpPr>
            <a:spLocks noChangeAspect="1"/>
          </p:cNvSpPr>
          <p:nvPr/>
        </p:nvSpPr>
        <p:spPr bwMode="auto">
          <a:xfrm>
            <a:off x="3804644" y="503752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944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Then looking for patterns and insights in the data over time…</a:t>
            </a:r>
          </a:p>
        </p:txBody>
      </p:sp>
      <p:sp>
        <p:nvSpPr>
          <p:cNvPr id="39" name="Rectangle 38"/>
          <p:cNvSpPr/>
          <p:nvPr/>
        </p:nvSpPr>
        <p:spPr>
          <a:xfrm>
            <a:off x="6142037" y="4090480"/>
            <a:ext cx="75437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a:t>
            </a:r>
          </a:p>
        </p:txBody>
      </p:sp>
      <p:sp>
        <p:nvSpPr>
          <p:cNvPr id="47" name="Rectangle 46"/>
          <p:cNvSpPr/>
          <p:nvPr/>
        </p:nvSpPr>
        <p:spPr>
          <a:xfrm>
            <a:off x="5151437" y="4617678"/>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0100101010001010100101010010101010100101010101011010101010001</a:t>
            </a:r>
          </a:p>
        </p:txBody>
      </p:sp>
      <p:sp>
        <p:nvSpPr>
          <p:cNvPr id="50" name="Rectangle 49"/>
          <p:cNvSpPr/>
          <p:nvPr/>
        </p:nvSpPr>
        <p:spPr>
          <a:xfrm>
            <a:off x="3932237" y="518843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a:t>
            </a:r>
          </a:p>
        </p:txBody>
      </p:sp>
      <p:sp>
        <p:nvSpPr>
          <p:cNvPr id="51" name="Rectangle 50"/>
          <p:cNvSpPr/>
          <p:nvPr/>
        </p:nvSpPr>
        <p:spPr bwMode="auto">
          <a:xfrm>
            <a:off x="2560637" y="553098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2" name="Frame 5"/>
          <p:cNvSpPr>
            <a:spLocks noChangeAspect="1"/>
          </p:cNvSpPr>
          <p:nvPr/>
        </p:nvSpPr>
        <p:spPr bwMode="auto">
          <a:xfrm>
            <a:off x="2636837" y="558510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a:xfrm>
            <a:off x="2764430" y="5736014"/>
            <a:ext cx="9854607"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010010101000101010010101001010101010010101010101101010101010001011110101010101010100</a:t>
            </a:r>
          </a:p>
        </p:txBody>
      </p:sp>
      <p:sp>
        <p:nvSpPr>
          <p:cNvPr id="54" name="Rectangle 53"/>
          <p:cNvSpPr/>
          <p:nvPr/>
        </p:nvSpPr>
        <p:spPr bwMode="auto">
          <a:xfrm>
            <a:off x="3728444" y="6085011"/>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3804644" y="6139132"/>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a:xfrm>
            <a:off x="3932237" y="6290041"/>
            <a:ext cx="88392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01001010100010101001010100101010101001010101010110101010101010101000101010</a:t>
            </a:r>
          </a:p>
        </p:txBody>
      </p:sp>
      <p:sp>
        <p:nvSpPr>
          <p:cNvPr id="57" name="Rectangle 56"/>
          <p:cNvSpPr/>
          <p:nvPr/>
        </p:nvSpPr>
        <p:spPr bwMode="auto">
          <a:xfrm>
            <a:off x="5839731" y="525084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8" name="Frame 5"/>
          <p:cNvSpPr>
            <a:spLocks noChangeAspect="1"/>
          </p:cNvSpPr>
          <p:nvPr/>
        </p:nvSpPr>
        <p:spPr bwMode="auto">
          <a:xfrm>
            <a:off x="5915931" y="530496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a:xfrm>
            <a:off x="6043524" y="5455875"/>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a:t>
            </a:r>
          </a:p>
        </p:txBody>
      </p:sp>
      <p:sp>
        <p:nvSpPr>
          <p:cNvPr id="60" name="Rectangle 59"/>
          <p:cNvSpPr/>
          <p:nvPr/>
        </p:nvSpPr>
        <p:spPr bwMode="auto">
          <a:xfrm>
            <a:off x="4923552" y="581112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4999752" y="586524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a:xfrm>
            <a:off x="5127345" y="6016153"/>
            <a:ext cx="80010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a:t>
            </a:r>
          </a:p>
        </p:txBody>
      </p:sp>
      <p:sp>
        <p:nvSpPr>
          <p:cNvPr id="63" name="Rectangle 62"/>
          <p:cNvSpPr/>
          <p:nvPr/>
        </p:nvSpPr>
        <p:spPr bwMode="auto">
          <a:xfrm>
            <a:off x="2571610" y="46901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4" name="Frame 5"/>
          <p:cNvSpPr>
            <a:spLocks noChangeAspect="1"/>
          </p:cNvSpPr>
          <p:nvPr/>
        </p:nvSpPr>
        <p:spPr bwMode="auto">
          <a:xfrm>
            <a:off x="2647810" y="47442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a:xfrm>
            <a:off x="2775403" y="4895178"/>
            <a:ext cx="9996034"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01001010100010101001010100101010101001010101010110101010101001001010110001010101010</a:t>
            </a:r>
          </a:p>
        </p:txBody>
      </p:sp>
      <p:sp>
        <p:nvSpPr>
          <p:cNvPr id="66" name="Rectangle 65"/>
          <p:cNvSpPr/>
          <p:nvPr/>
        </p:nvSpPr>
        <p:spPr bwMode="auto">
          <a:xfrm>
            <a:off x="3728444" y="412533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3804644" y="417945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3932237" y="433036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010010101000101010010101001010101010010101010101101010101011000101001011</a:t>
            </a:r>
          </a:p>
        </p:txBody>
      </p:sp>
      <p:sp>
        <p:nvSpPr>
          <p:cNvPr id="45" name="Rectangle 44"/>
          <p:cNvSpPr/>
          <p:nvPr/>
        </p:nvSpPr>
        <p:spPr bwMode="auto">
          <a:xfrm>
            <a:off x="4947644" y="44126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ame 5"/>
          <p:cNvSpPr>
            <a:spLocks noChangeAspect="1"/>
          </p:cNvSpPr>
          <p:nvPr/>
        </p:nvSpPr>
        <p:spPr bwMode="auto">
          <a:xfrm>
            <a:off x="5023844" y="44667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36"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3728444" y="498340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9" name="Frame 5"/>
          <p:cNvSpPr>
            <a:spLocks noChangeAspect="1"/>
          </p:cNvSpPr>
          <p:nvPr/>
        </p:nvSpPr>
        <p:spPr bwMode="auto">
          <a:xfrm>
            <a:off x="3804644" y="503752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4885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Then managing and updating the software on these devices…</a:t>
            </a:r>
          </a:p>
        </p:txBody>
      </p:sp>
      <p:sp>
        <p:nvSpPr>
          <p:cNvPr id="39" name="Rectangle 38"/>
          <p:cNvSpPr/>
          <p:nvPr/>
        </p:nvSpPr>
        <p:spPr>
          <a:xfrm>
            <a:off x="6142037" y="4090480"/>
            <a:ext cx="75437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a:t>
            </a:r>
          </a:p>
        </p:txBody>
      </p:sp>
      <p:sp>
        <p:nvSpPr>
          <p:cNvPr id="47" name="Rectangle 46"/>
          <p:cNvSpPr/>
          <p:nvPr/>
        </p:nvSpPr>
        <p:spPr>
          <a:xfrm>
            <a:off x="5151437" y="4617678"/>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0100101010001010100101010010101010100101010101011010101010001</a:t>
            </a:r>
          </a:p>
        </p:txBody>
      </p:sp>
      <p:sp>
        <p:nvSpPr>
          <p:cNvPr id="50" name="Rectangle 49"/>
          <p:cNvSpPr/>
          <p:nvPr/>
        </p:nvSpPr>
        <p:spPr>
          <a:xfrm>
            <a:off x="3932237" y="518843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a:t>
            </a:r>
          </a:p>
        </p:txBody>
      </p:sp>
      <p:sp>
        <p:nvSpPr>
          <p:cNvPr id="51" name="Rectangle 50"/>
          <p:cNvSpPr/>
          <p:nvPr/>
        </p:nvSpPr>
        <p:spPr bwMode="auto">
          <a:xfrm>
            <a:off x="2560637" y="553098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2" name="Frame 5"/>
          <p:cNvSpPr>
            <a:spLocks noChangeAspect="1"/>
          </p:cNvSpPr>
          <p:nvPr/>
        </p:nvSpPr>
        <p:spPr bwMode="auto">
          <a:xfrm>
            <a:off x="2636837" y="558510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a:xfrm>
            <a:off x="2764430" y="5736014"/>
            <a:ext cx="9854607"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010010101000101010010101001010101010010101010101101010101010001011110101010101010100</a:t>
            </a:r>
          </a:p>
        </p:txBody>
      </p:sp>
      <p:sp>
        <p:nvSpPr>
          <p:cNvPr id="54" name="Rectangle 53"/>
          <p:cNvSpPr/>
          <p:nvPr/>
        </p:nvSpPr>
        <p:spPr bwMode="auto">
          <a:xfrm>
            <a:off x="3728444" y="6085011"/>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3804644" y="6139132"/>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a:xfrm>
            <a:off x="3932237" y="6290041"/>
            <a:ext cx="88392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01001010100010101001010100101010101001010101010110101010101010101000101010</a:t>
            </a:r>
          </a:p>
        </p:txBody>
      </p:sp>
      <p:sp>
        <p:nvSpPr>
          <p:cNvPr id="57" name="Rectangle 56"/>
          <p:cNvSpPr/>
          <p:nvPr/>
        </p:nvSpPr>
        <p:spPr bwMode="auto">
          <a:xfrm>
            <a:off x="5839731" y="525084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8" name="Frame 5"/>
          <p:cNvSpPr>
            <a:spLocks noChangeAspect="1"/>
          </p:cNvSpPr>
          <p:nvPr/>
        </p:nvSpPr>
        <p:spPr bwMode="auto">
          <a:xfrm>
            <a:off x="5915931" y="530496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a:xfrm>
            <a:off x="6043524" y="5455875"/>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a:t>
            </a:r>
          </a:p>
        </p:txBody>
      </p:sp>
      <p:sp>
        <p:nvSpPr>
          <p:cNvPr id="60" name="Rectangle 59"/>
          <p:cNvSpPr/>
          <p:nvPr/>
        </p:nvSpPr>
        <p:spPr bwMode="auto">
          <a:xfrm>
            <a:off x="4923552" y="581112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4999752" y="586524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a:xfrm>
            <a:off x="5127345" y="6016153"/>
            <a:ext cx="80010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a:t>
            </a:r>
          </a:p>
        </p:txBody>
      </p:sp>
      <p:sp>
        <p:nvSpPr>
          <p:cNvPr id="63" name="Rectangle 62"/>
          <p:cNvSpPr/>
          <p:nvPr/>
        </p:nvSpPr>
        <p:spPr bwMode="auto">
          <a:xfrm>
            <a:off x="2571610" y="46901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4" name="Frame 5"/>
          <p:cNvSpPr>
            <a:spLocks noChangeAspect="1"/>
          </p:cNvSpPr>
          <p:nvPr/>
        </p:nvSpPr>
        <p:spPr bwMode="auto">
          <a:xfrm>
            <a:off x="2647810" y="47442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a:xfrm>
            <a:off x="2775403" y="4895178"/>
            <a:ext cx="9996034"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01001010100010101001010100101010101001010101010110101010101001001010110001010101010</a:t>
            </a:r>
          </a:p>
        </p:txBody>
      </p:sp>
      <p:sp>
        <p:nvSpPr>
          <p:cNvPr id="66" name="Rectangle 65"/>
          <p:cNvSpPr/>
          <p:nvPr/>
        </p:nvSpPr>
        <p:spPr bwMode="auto">
          <a:xfrm>
            <a:off x="3728444" y="412533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3804644" y="417945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3932237" y="433036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010010101000101010010101001010101010010101010101101010101011000101001011</a:t>
            </a:r>
          </a:p>
        </p:txBody>
      </p:sp>
      <p:sp>
        <p:nvSpPr>
          <p:cNvPr id="45" name="Rectangle 44"/>
          <p:cNvSpPr/>
          <p:nvPr/>
        </p:nvSpPr>
        <p:spPr bwMode="auto">
          <a:xfrm>
            <a:off x="4947644" y="44126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ame 5"/>
          <p:cNvSpPr>
            <a:spLocks noChangeAspect="1"/>
          </p:cNvSpPr>
          <p:nvPr/>
        </p:nvSpPr>
        <p:spPr bwMode="auto">
          <a:xfrm>
            <a:off x="5023844" y="44667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36"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3728444" y="498340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9" name="Frame 5"/>
          <p:cNvSpPr>
            <a:spLocks noChangeAspect="1"/>
          </p:cNvSpPr>
          <p:nvPr/>
        </p:nvSpPr>
        <p:spPr bwMode="auto">
          <a:xfrm>
            <a:off x="3804644" y="503752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410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And visualizing and managing all of these services…</a:t>
            </a:r>
          </a:p>
        </p:txBody>
      </p:sp>
      <p:sp>
        <p:nvSpPr>
          <p:cNvPr id="39" name="Rectangle 38"/>
          <p:cNvSpPr/>
          <p:nvPr/>
        </p:nvSpPr>
        <p:spPr>
          <a:xfrm>
            <a:off x="6142037" y="4090480"/>
            <a:ext cx="75437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a:t>
            </a:r>
          </a:p>
        </p:txBody>
      </p:sp>
      <p:sp>
        <p:nvSpPr>
          <p:cNvPr id="47" name="Rectangle 46"/>
          <p:cNvSpPr/>
          <p:nvPr/>
        </p:nvSpPr>
        <p:spPr>
          <a:xfrm>
            <a:off x="5151437" y="4617678"/>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0100101010001010100101010010101010100101010101011010101010001</a:t>
            </a:r>
          </a:p>
        </p:txBody>
      </p:sp>
      <p:sp>
        <p:nvSpPr>
          <p:cNvPr id="50" name="Rectangle 49"/>
          <p:cNvSpPr/>
          <p:nvPr/>
        </p:nvSpPr>
        <p:spPr>
          <a:xfrm>
            <a:off x="3932237" y="518843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a:t>
            </a:r>
          </a:p>
        </p:txBody>
      </p:sp>
      <p:sp>
        <p:nvSpPr>
          <p:cNvPr id="51" name="Rectangle 50"/>
          <p:cNvSpPr/>
          <p:nvPr/>
        </p:nvSpPr>
        <p:spPr bwMode="auto">
          <a:xfrm>
            <a:off x="2560637" y="553098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2" name="Frame 5"/>
          <p:cNvSpPr>
            <a:spLocks noChangeAspect="1"/>
          </p:cNvSpPr>
          <p:nvPr/>
        </p:nvSpPr>
        <p:spPr bwMode="auto">
          <a:xfrm>
            <a:off x="2636837" y="558510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a:xfrm>
            <a:off x="2764430" y="5736014"/>
            <a:ext cx="9854607"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010010101000101010010101001010101010010101010101101010101010001011110101010101010100</a:t>
            </a:r>
          </a:p>
        </p:txBody>
      </p:sp>
      <p:sp>
        <p:nvSpPr>
          <p:cNvPr id="54" name="Rectangle 53"/>
          <p:cNvSpPr/>
          <p:nvPr/>
        </p:nvSpPr>
        <p:spPr bwMode="auto">
          <a:xfrm>
            <a:off x="3728444" y="6085011"/>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3804644" y="6139132"/>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a:xfrm>
            <a:off x="3932237" y="6290041"/>
            <a:ext cx="88392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01001010100010101001010100101010101001010101010110101010101010101000101010</a:t>
            </a:r>
          </a:p>
        </p:txBody>
      </p:sp>
      <p:sp>
        <p:nvSpPr>
          <p:cNvPr id="57" name="Rectangle 56"/>
          <p:cNvSpPr/>
          <p:nvPr/>
        </p:nvSpPr>
        <p:spPr bwMode="auto">
          <a:xfrm>
            <a:off x="5839731" y="525084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8" name="Frame 5"/>
          <p:cNvSpPr>
            <a:spLocks noChangeAspect="1"/>
          </p:cNvSpPr>
          <p:nvPr/>
        </p:nvSpPr>
        <p:spPr bwMode="auto">
          <a:xfrm>
            <a:off x="5915931" y="530496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a:xfrm>
            <a:off x="6043524" y="5455875"/>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a:t>
            </a:r>
          </a:p>
        </p:txBody>
      </p:sp>
      <p:sp>
        <p:nvSpPr>
          <p:cNvPr id="60" name="Rectangle 59"/>
          <p:cNvSpPr/>
          <p:nvPr/>
        </p:nvSpPr>
        <p:spPr bwMode="auto">
          <a:xfrm>
            <a:off x="4923552" y="581112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4999752" y="586524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a:xfrm>
            <a:off x="5127345" y="6016153"/>
            <a:ext cx="80010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010010101000101010010101001010101010010101010101101010101010101</a:t>
            </a:r>
          </a:p>
        </p:txBody>
      </p:sp>
      <p:sp>
        <p:nvSpPr>
          <p:cNvPr id="63" name="Rectangle 62"/>
          <p:cNvSpPr/>
          <p:nvPr/>
        </p:nvSpPr>
        <p:spPr bwMode="auto">
          <a:xfrm>
            <a:off x="2571610" y="46901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4" name="Frame 5"/>
          <p:cNvSpPr>
            <a:spLocks noChangeAspect="1"/>
          </p:cNvSpPr>
          <p:nvPr/>
        </p:nvSpPr>
        <p:spPr bwMode="auto">
          <a:xfrm>
            <a:off x="2647810" y="47442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p:cNvSpPr/>
          <p:nvPr/>
        </p:nvSpPr>
        <p:spPr>
          <a:xfrm>
            <a:off x="2775403" y="4895178"/>
            <a:ext cx="9996034"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01001010100010101001010100101010101001010101010110101010101001001010110001010101010</a:t>
            </a:r>
          </a:p>
        </p:txBody>
      </p:sp>
      <p:sp>
        <p:nvSpPr>
          <p:cNvPr id="66" name="Rectangle 65"/>
          <p:cNvSpPr/>
          <p:nvPr/>
        </p:nvSpPr>
        <p:spPr bwMode="auto">
          <a:xfrm>
            <a:off x="3728444" y="412533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3804644" y="417945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3932237" y="4330360"/>
            <a:ext cx="8686800"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010010101000101010010101001010101010010101010101101010101011000101001011</a:t>
            </a:r>
          </a:p>
        </p:txBody>
      </p:sp>
      <p:sp>
        <p:nvSpPr>
          <p:cNvPr id="45" name="Rectangle 44"/>
          <p:cNvSpPr/>
          <p:nvPr/>
        </p:nvSpPr>
        <p:spPr bwMode="auto">
          <a:xfrm>
            <a:off x="4947644" y="4412648"/>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6" name="Frame 5"/>
          <p:cNvSpPr>
            <a:spLocks noChangeAspect="1"/>
          </p:cNvSpPr>
          <p:nvPr/>
        </p:nvSpPr>
        <p:spPr bwMode="auto">
          <a:xfrm>
            <a:off x="5023844" y="4466769"/>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36"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p:cNvSpPr/>
          <p:nvPr/>
        </p:nvSpPr>
        <p:spPr bwMode="auto">
          <a:xfrm>
            <a:off x="3728444" y="498340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9" name="Frame 5"/>
          <p:cNvSpPr>
            <a:spLocks noChangeAspect="1"/>
          </p:cNvSpPr>
          <p:nvPr/>
        </p:nvSpPr>
        <p:spPr bwMode="auto">
          <a:xfrm>
            <a:off x="3804644" y="503752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038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6" name="Title 3"/>
          <p:cNvSpPr txBox="1">
            <a:spLocks/>
          </p:cNvSpPr>
          <p:nvPr/>
        </p:nvSpPr>
        <p:spPr>
          <a:xfrm>
            <a:off x="1" y="2963862"/>
            <a:ext cx="1243647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IoT can get complicated quickly</a:t>
            </a:r>
          </a:p>
        </p:txBody>
      </p:sp>
      <p:sp>
        <p:nvSpPr>
          <p:cNvPr id="7" name="Title 3"/>
          <p:cNvSpPr txBox="1">
            <a:spLocks/>
          </p:cNvSpPr>
          <p:nvPr/>
        </p:nvSpPr>
        <p:spPr>
          <a:xfrm>
            <a:off x="19065" y="4183062"/>
            <a:ext cx="1243647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And that’s where Azure comes in</a:t>
            </a:r>
          </a:p>
        </p:txBody>
      </p:sp>
    </p:spTree>
    <p:extLst>
      <p:ext uri="{BB962C8B-B14F-4D97-AF65-F5344CB8AC3E}">
        <p14:creationId xmlns:p14="http://schemas.microsoft.com/office/powerpoint/2010/main" val="63478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Our Industry Leading </a:t>
            </a:r>
            <a:br>
              <a:rPr lang="en-US" dirty="0"/>
            </a:br>
            <a:r>
              <a:rPr lang="en-US" dirty="0"/>
              <a:t>IoT Offerings</a:t>
            </a:r>
          </a:p>
        </p:txBody>
      </p:sp>
    </p:spTree>
    <p:extLst>
      <p:ext uri="{BB962C8B-B14F-4D97-AF65-F5344CB8AC3E}">
        <p14:creationId xmlns:p14="http://schemas.microsoft.com/office/powerpoint/2010/main" val="27244500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Services for IoT</a:t>
            </a:r>
          </a:p>
        </p:txBody>
      </p:sp>
      <p:sp>
        <p:nvSpPr>
          <p:cNvPr id="4" name="Freeform 3"/>
          <p:cNvSpPr>
            <a:spLocks noChangeAspect="1"/>
          </p:cNvSpPr>
          <p:nvPr/>
        </p:nvSpPr>
        <p:spPr bwMode="auto">
          <a:xfrm rot="5280000">
            <a:off x="824918" y="1339153"/>
            <a:ext cx="480046" cy="61041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7" name="Rectangle 6"/>
          <p:cNvSpPr/>
          <p:nvPr/>
        </p:nvSpPr>
        <p:spPr>
          <a:xfrm>
            <a:off x="1568449" y="1324085"/>
            <a:ext cx="905429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Hub</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Connect, secure, communicate, monitor and manage billions of devices</a:t>
            </a:r>
          </a:p>
        </p:txBody>
      </p:sp>
      <p:grpSp>
        <p:nvGrpSpPr>
          <p:cNvPr id="9" name="Group 8"/>
          <p:cNvGrpSpPr/>
          <p:nvPr/>
        </p:nvGrpSpPr>
        <p:grpSpPr>
          <a:xfrm>
            <a:off x="700088" y="2278062"/>
            <a:ext cx="641349" cy="498475"/>
            <a:chOff x="1107857" y="-3310276"/>
            <a:chExt cx="641349" cy="498475"/>
          </a:xfrm>
        </p:grpSpPr>
        <p:sp>
          <p:nvSpPr>
            <p:cNvPr id="10"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5" name="Rectangle 14"/>
          <p:cNvSpPr/>
          <p:nvPr/>
        </p:nvSpPr>
        <p:spPr>
          <a:xfrm>
            <a:off x="1568449" y="2223695"/>
            <a:ext cx="905429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Stream Analytics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Real time stream processing for billions of IoT devices</a:t>
            </a:r>
          </a:p>
        </p:txBody>
      </p:sp>
      <p:grpSp>
        <p:nvGrpSpPr>
          <p:cNvPr id="28" name="Group 27"/>
          <p:cNvGrpSpPr/>
          <p:nvPr/>
        </p:nvGrpSpPr>
        <p:grpSpPr>
          <a:xfrm>
            <a:off x="844549" y="3212099"/>
            <a:ext cx="458787" cy="398463"/>
            <a:chOff x="2317532" y="-4150064"/>
            <a:chExt cx="458787" cy="398463"/>
          </a:xfrm>
        </p:grpSpPr>
        <p:sp>
          <p:nvSpPr>
            <p:cNvPr id="29"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3" name="Rectangle 2"/>
          <p:cNvSpPr/>
          <p:nvPr/>
        </p:nvSpPr>
        <p:spPr>
          <a:xfrm>
            <a:off x="1570037" y="3110536"/>
            <a:ext cx="82296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Storage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Blob, SQL, DocumentDB, Data Lake.  Storage to meet every need at the scale of IoT</a:t>
            </a:r>
          </a:p>
        </p:txBody>
      </p:sp>
      <p:grpSp>
        <p:nvGrpSpPr>
          <p:cNvPr id="37" name="Group 36"/>
          <p:cNvGrpSpPr/>
          <p:nvPr/>
        </p:nvGrpSpPr>
        <p:grpSpPr>
          <a:xfrm>
            <a:off x="850629" y="4106862"/>
            <a:ext cx="508000" cy="450851"/>
            <a:chOff x="3314482" y="-4918414"/>
            <a:chExt cx="508000" cy="450850"/>
          </a:xfrm>
        </p:grpSpPr>
        <p:sp>
          <p:nvSpPr>
            <p:cNvPr id="38"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39" name="Group 38"/>
            <p:cNvGrpSpPr/>
            <p:nvPr/>
          </p:nvGrpSpPr>
          <p:grpSpPr>
            <a:xfrm>
              <a:off x="3395444" y="-4880314"/>
              <a:ext cx="363537" cy="342900"/>
              <a:chOff x="3395444" y="-4880314"/>
              <a:chExt cx="363537" cy="342900"/>
            </a:xfrm>
          </p:grpSpPr>
          <p:sp>
            <p:nvSpPr>
              <p:cNvPr id="40"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54" name="Rectangle 53"/>
          <p:cNvSpPr/>
          <p:nvPr/>
        </p:nvSpPr>
        <p:spPr>
          <a:xfrm>
            <a:off x="1570037" y="4070936"/>
            <a:ext cx="6216650" cy="806375"/>
          </a:xfrm>
          <a:prstGeom prst="rect">
            <a:avLst/>
          </a:prstGeom>
        </p:spPr>
        <p:txBody>
          <a:bodyPr>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App Service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Web and mobile apps for any platform on any device</a:t>
            </a:r>
          </a:p>
        </p:txBody>
      </p:sp>
      <p:grpSp>
        <p:nvGrpSpPr>
          <p:cNvPr id="55" name="Group 54"/>
          <p:cNvGrpSpPr/>
          <p:nvPr/>
        </p:nvGrpSpPr>
        <p:grpSpPr>
          <a:xfrm>
            <a:off x="856745" y="5074065"/>
            <a:ext cx="551330" cy="854276"/>
            <a:chOff x="8694268" y="2095333"/>
            <a:chExt cx="538477" cy="850348"/>
          </a:xfrm>
        </p:grpSpPr>
        <p:sp>
          <p:nvSpPr>
            <p:cNvPr id="56" name="Rectangle 287"/>
            <p:cNvSpPr>
              <a:spLocks noChangeArrowheads="1"/>
            </p:cNvSpPr>
            <p:nvPr/>
          </p:nvSpPr>
          <p:spPr bwMode="auto">
            <a:xfrm>
              <a:off x="8694268" y="2669956"/>
              <a:ext cx="63" cy="27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7" name="Rectangle 56"/>
            <p:cNvSpPr/>
            <p:nvPr>
              <p:custDataLst>
                <p:tags r:id="rId1"/>
              </p:custDataLst>
            </p:nvPr>
          </p:nvSpPr>
          <p:spPr bwMode="auto">
            <a:xfrm>
              <a:off x="8699209" y="2095333"/>
              <a:ext cx="533536" cy="533536"/>
            </a:xfrm>
            <a:prstGeom prst="rect">
              <a:avLst/>
            </a:prstGeom>
            <a:solidFill>
              <a:srgbClr val="0078D7"/>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58" name="Group 57"/>
            <p:cNvGrpSpPr/>
            <p:nvPr/>
          </p:nvGrpSpPr>
          <p:grpSpPr>
            <a:xfrm>
              <a:off x="8831399" y="2232704"/>
              <a:ext cx="269157" cy="280308"/>
              <a:chOff x="11472827" y="4545788"/>
              <a:chExt cx="280728" cy="284825"/>
            </a:xfrm>
          </p:grpSpPr>
          <p:sp>
            <p:nvSpPr>
              <p:cNvPr id="59" name="Rounded Rectangle 58"/>
              <p:cNvSpPr/>
              <p:nvPr/>
            </p:nvSpPr>
            <p:spPr bwMode="auto">
              <a:xfrm>
                <a:off x="11472827" y="4699141"/>
                <a:ext cx="35603" cy="80649"/>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0" name="Rounded Rectangle 59"/>
              <p:cNvSpPr/>
              <p:nvPr/>
            </p:nvSpPr>
            <p:spPr bwMode="auto">
              <a:xfrm>
                <a:off x="11527518" y="4680314"/>
                <a:ext cx="35603" cy="111152"/>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1" name="Rounded Rectangle 60"/>
              <p:cNvSpPr/>
              <p:nvPr/>
            </p:nvSpPr>
            <p:spPr bwMode="auto">
              <a:xfrm>
                <a:off x="11581398" y="4660852"/>
                <a:ext cx="35603" cy="151148"/>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2" name="Rounded Rectangle 61"/>
              <p:cNvSpPr/>
              <p:nvPr/>
            </p:nvSpPr>
            <p:spPr bwMode="auto">
              <a:xfrm>
                <a:off x="11637498" y="4643936"/>
                <a:ext cx="35603" cy="186677"/>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3" name="Freeform 62"/>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cmpd="sng" algn="ctr">
                <a:solidFill>
                  <a:srgbClr val="02162E"/>
                </a:solidFill>
                <a:prstDash val="solid"/>
                <a:headEnd type="none" w="med" len="med"/>
                <a:tailEnd type="none" w="med" len="med"/>
              </a:ln>
              <a:effectLst/>
            </p:spPr>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64" name="Rectangle 63"/>
          <p:cNvSpPr/>
          <p:nvPr/>
        </p:nvSpPr>
        <p:spPr>
          <a:xfrm>
            <a:off x="1570037" y="4996834"/>
            <a:ext cx="99060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Power BI</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Dashboards and data connectors to visualize any data</a:t>
            </a:r>
          </a:p>
        </p:txBody>
      </p:sp>
      <p:grpSp>
        <p:nvGrpSpPr>
          <p:cNvPr id="65" name="Group 64"/>
          <p:cNvGrpSpPr/>
          <p:nvPr/>
        </p:nvGrpSpPr>
        <p:grpSpPr>
          <a:xfrm>
            <a:off x="944291" y="6101240"/>
            <a:ext cx="425451" cy="427039"/>
            <a:chOff x="5737007" y="-3299164"/>
            <a:chExt cx="425450" cy="427038"/>
          </a:xfrm>
        </p:grpSpPr>
        <p:sp>
          <p:nvSpPr>
            <p:cNvPr id="6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9" name="Rectangle 68"/>
          <p:cNvSpPr/>
          <p:nvPr/>
        </p:nvSpPr>
        <p:spPr>
          <a:xfrm>
            <a:off x="1570037" y="6043714"/>
            <a:ext cx="104394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Logic Apps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Powerful workflows to automate business processes</a:t>
            </a:r>
          </a:p>
        </p:txBody>
      </p:sp>
      <p:sp>
        <p:nvSpPr>
          <p:cNvPr id="70" name="Rectangle 69"/>
          <p:cNvSpPr/>
          <p:nvPr/>
        </p:nvSpPr>
        <p:spPr>
          <a:xfrm>
            <a:off x="9799637" y="6043714"/>
            <a:ext cx="4573588" cy="535531"/>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And More…</a:t>
            </a:r>
          </a:p>
        </p:txBody>
      </p:sp>
    </p:spTree>
    <p:extLst>
      <p:ext uri="{BB962C8B-B14F-4D97-AF65-F5344CB8AC3E}">
        <p14:creationId xmlns:p14="http://schemas.microsoft.com/office/powerpoint/2010/main" val="157613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5" grpId="0"/>
      <p:bldP spid="3" grpId="0"/>
      <p:bldP spid="54" grpId="0"/>
      <p:bldP spid="64" grpId="0"/>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Topics Covered</a:t>
            </a:r>
          </a:p>
        </p:txBody>
      </p:sp>
      <p:sp>
        <p:nvSpPr>
          <p:cNvPr id="6" name="Text Placeholder 5"/>
          <p:cNvSpPr>
            <a:spLocks noGrp="1"/>
          </p:cNvSpPr>
          <p:nvPr>
            <p:ph type="body" sz="quarter" idx="10"/>
          </p:nvPr>
        </p:nvSpPr>
        <p:spPr>
          <a:xfrm>
            <a:off x="350837" y="2201862"/>
            <a:ext cx="11887200" cy="2702278"/>
          </a:xfrm>
        </p:spPr>
        <p:txBody>
          <a:bodyPr vert="horz" wrap="square" lIns="146304" tIns="91440" rIns="146304" bIns="91440" rtlCol="0" anchor="t">
            <a:spAutoFit/>
          </a:bodyPr>
          <a:lstStyle/>
          <a:p>
            <a:r>
              <a:rPr lang="en-US" dirty="0"/>
              <a:t>The IoT Revolution</a:t>
            </a:r>
          </a:p>
          <a:p>
            <a:endParaRPr lang="en-US" sz="1800" dirty="0"/>
          </a:p>
          <a:p>
            <a:r>
              <a:rPr lang="en-US" dirty="0"/>
              <a:t>Our Industry Leading IoT Offerings</a:t>
            </a:r>
          </a:p>
          <a:p>
            <a:endParaRPr lang="en-US" sz="1800" dirty="0"/>
          </a:p>
          <a:p>
            <a:r>
              <a:rPr lang="en-US" dirty="0"/>
              <a:t>New Offering Announcements</a:t>
            </a:r>
          </a:p>
        </p:txBody>
      </p:sp>
    </p:spTree>
    <p:extLst>
      <p:ext uri="{BB962C8B-B14F-4D97-AF65-F5344CB8AC3E}">
        <p14:creationId xmlns:p14="http://schemas.microsoft.com/office/powerpoint/2010/main" val="398690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p:cNvGrpSpPr/>
          <p:nvPr/>
        </p:nvGrpSpPr>
        <p:grpSpPr>
          <a:xfrm>
            <a:off x="-251368" y="0"/>
            <a:ext cx="12855263" cy="7073174"/>
            <a:chOff x="-251368" y="0"/>
            <a:chExt cx="12855263" cy="7073174"/>
          </a:xfrm>
        </p:grpSpPr>
        <p:sp>
          <p:nvSpPr>
            <p:cNvPr id="76" name="Rectangle 75"/>
            <p:cNvSpPr/>
            <p:nvPr/>
          </p:nvSpPr>
          <p:spPr bwMode="auto">
            <a:xfrm>
              <a:off x="-1" y="0"/>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1" y="4557779"/>
              <a:ext cx="12436475" cy="2453056"/>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OS/Server Compute</a:t>
              </a:r>
            </a:p>
          </p:txBody>
        </p:sp>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(30 Regions, 22 Online)</a:t>
              </a:r>
            </a:p>
          </p:txBody>
        </p:sp>
        <p:grpSp>
          <p:nvGrpSpPr>
            <p:cNvPr id="5" name="Group 4"/>
            <p:cNvGrpSpPr/>
            <p:nvPr/>
          </p:nvGrpSpPr>
          <p:grpSpPr>
            <a:xfrm>
              <a:off x="-251368" y="6292884"/>
              <a:ext cx="12855263" cy="780290"/>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36559" y="541203"/>
              <a:ext cx="2378439" cy="237005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2015082" y="3603662"/>
              <a:ext cx="2091038" cy="840484"/>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97902" y="2112859"/>
              <a:ext cx="2188719" cy="1351020"/>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439349" y="541203"/>
              <a:ext cx="1569938" cy="410904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endParaRPr kumimoji="0" lang="en-US" sz="13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0697439" y="2501233"/>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80232" y="4278043"/>
              <a:ext cx="1005745" cy="331029"/>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85147" y="3870457"/>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99392" y="342612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grpSp>
          <p:nvGrpSpPr>
            <p:cNvPr id="394" name="Group 393"/>
            <p:cNvGrpSpPr/>
            <p:nvPr/>
          </p:nvGrpSpPr>
          <p:grpSpPr>
            <a:xfrm>
              <a:off x="6742271" y="545953"/>
              <a:ext cx="3539738" cy="1755683"/>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37" name="Group 336"/>
            <p:cNvGrpSpPr/>
            <p:nvPr/>
          </p:nvGrpSpPr>
          <p:grpSpPr>
            <a:xfrm>
              <a:off x="10717360" y="1154655"/>
              <a:ext cx="1011280" cy="334318"/>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70" y="5231313"/>
              <a:ext cx="843562" cy="346180"/>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535474" y="5217867"/>
              <a:ext cx="925510" cy="359540"/>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18288" rIns="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353" y="5231315"/>
              <a:ext cx="915430" cy="363427"/>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042" y="5231314"/>
              <a:ext cx="835223" cy="363427"/>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592" y="5231313"/>
              <a:ext cx="836224" cy="363427"/>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7259" y="5237334"/>
              <a:ext cx="808197" cy="356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798" y="1566998"/>
              <a:ext cx="972163" cy="344145"/>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495191" y="5230981"/>
              <a:ext cx="921643" cy="34642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2540" y="5230981"/>
              <a:ext cx="870398" cy="34642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36576"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686829" y="2930978"/>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198" y="532357"/>
              <a:ext cx="2108159" cy="143298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75" name="Group 374"/>
            <p:cNvGrpSpPr/>
            <p:nvPr/>
          </p:nvGrpSpPr>
          <p:grpSpPr>
            <a:xfrm>
              <a:off x="4231223" y="3019262"/>
              <a:ext cx="2355492" cy="143298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525742" y="5237334"/>
              <a:ext cx="861746" cy="356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23" name="Group 22"/>
            <p:cNvGrpSpPr/>
            <p:nvPr/>
          </p:nvGrpSpPr>
          <p:grpSpPr>
            <a:xfrm>
              <a:off x="7811112" y="5230981"/>
              <a:ext cx="691304" cy="34642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8248" y="5230981"/>
              <a:ext cx="870398" cy="34642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9070" y="5231313"/>
              <a:ext cx="829620" cy="346180"/>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708345" y="2051336"/>
              <a:ext cx="1012582" cy="321430"/>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746387" y="2470108"/>
              <a:ext cx="3718371" cy="1982142"/>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a:t>
                </a:r>
                <a:r>
                  <a:rPr kumimoji="0" lang="en-US" sz="12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endPar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55123" y="532357"/>
              <a:ext cx="1547714" cy="41541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grpSp>
          <p:nvGrpSpPr>
            <p:cNvPr id="334" name="Group 333"/>
            <p:cNvGrpSpPr/>
            <p:nvPr/>
          </p:nvGrpSpPr>
          <p:grpSpPr>
            <a:xfrm>
              <a:off x="559429" y="1513821"/>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9429" y="2343272"/>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9429" y="2732241"/>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9429" y="1128118"/>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9429" y="3509522"/>
              <a:ext cx="1006664" cy="360438"/>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59429" y="3887273"/>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356417"/>
              <a:ext cx="1008388" cy="309244"/>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59429" y="1904238"/>
              <a:ext cx="1012582" cy="321430"/>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32599" y="3107117"/>
              <a:ext cx="1025516" cy="333331"/>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grpSp>
    </p:spTree>
    <p:extLst>
      <p:ext uri="{BB962C8B-B14F-4D97-AF65-F5344CB8AC3E}">
        <p14:creationId xmlns:p14="http://schemas.microsoft.com/office/powerpoint/2010/main" val="140110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2000"/>
                                        <p:tgtEl>
                                          <p:spTgt spid="249"/>
                                        </p:tgtEl>
                                      </p:cBhvr>
                                    </p:animEffect>
                                    <p:anim calcmode="lin" valueType="num">
                                      <p:cBhvr>
                                        <p:cTn id="8" dur="2000" fill="hold"/>
                                        <p:tgtEl>
                                          <p:spTgt spid="249"/>
                                        </p:tgtEl>
                                        <p:attrNameLst>
                                          <p:attrName>ppt_x</p:attrName>
                                        </p:attrNameLst>
                                      </p:cBhvr>
                                      <p:tavLst>
                                        <p:tav tm="0">
                                          <p:val>
                                            <p:strVal val="#ppt_x"/>
                                          </p:val>
                                        </p:tav>
                                        <p:tav tm="100000">
                                          <p:val>
                                            <p:strVal val="#ppt_x"/>
                                          </p:val>
                                        </p:tav>
                                      </p:tavLst>
                                    </p:anim>
                                    <p:anim calcmode="lin" valueType="num">
                                      <p:cBhvr>
                                        <p:cTn id="9" dur="2000" fill="hold"/>
                                        <p:tgtEl>
                                          <p:spTgt spid="2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963862"/>
            <a:ext cx="12436474" cy="917575"/>
          </a:xfrm>
        </p:spPr>
        <p:txBody>
          <a:bodyPr/>
          <a:lstStyle/>
          <a:p>
            <a:pPr algn="ctr"/>
            <a:r>
              <a:rPr lang="en-US" sz="3600" dirty="0"/>
              <a:t>Wouldn’t it be great if someone assembled this for you?</a:t>
            </a:r>
          </a:p>
        </p:txBody>
      </p:sp>
    </p:spTree>
    <p:extLst>
      <p:ext uri="{BB962C8B-B14F-4D97-AF65-F5344CB8AC3E}">
        <p14:creationId xmlns:p14="http://schemas.microsoft.com/office/powerpoint/2010/main" val="3230550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lnSpc>
                <a:spcPct val="100000"/>
              </a:lnSpc>
              <a:spcBef>
                <a:spcPts val="0"/>
              </a:spcBef>
            </a:pPr>
            <a:r>
              <a:rPr lang="en-US" dirty="0"/>
              <a:t>Azure IoT Suite</a:t>
            </a:r>
            <a:br>
              <a:rPr lang="en-US" dirty="0"/>
            </a:br>
            <a:r>
              <a:rPr lang="en-US" sz="3200" spc="0" dirty="0">
                <a:ln>
                  <a:noFill/>
                </a:ln>
                <a:gradFill>
                  <a:gsLst>
                    <a:gs pos="0">
                      <a:srgbClr val="0078D7"/>
                    </a:gs>
                    <a:gs pos="100000">
                      <a:srgbClr val="0078D7"/>
                    </a:gs>
                  </a:gsLst>
                  <a:lin ang="5400000" scaled="0"/>
                </a:gradFill>
                <a:latin typeface="Segoe UI Light" panose="020B0502040204020203" pitchFamily="34" charset="0"/>
                <a:cs typeface="Segoe UI Light" panose="020B0502040204020203" pitchFamily="34" charset="0"/>
              </a:rPr>
              <a:t>Get started in minutes &amp; customize to meet your needs</a:t>
            </a:r>
            <a:br>
              <a:rPr lang="en-US" sz="3200" spc="0" dirty="0">
                <a:ln>
                  <a:noFill/>
                </a:ln>
                <a:gradFill>
                  <a:gsLst>
                    <a:gs pos="0">
                      <a:srgbClr val="0078D7"/>
                    </a:gs>
                    <a:gs pos="100000">
                      <a:srgbClr val="0078D7"/>
                    </a:gs>
                  </a:gsLst>
                  <a:lin ang="5400000" scaled="0"/>
                </a:gradFill>
                <a:latin typeface="Segoe UI"/>
                <a:cs typeface="+mn-cs"/>
              </a:rPr>
            </a:br>
            <a:r>
              <a:rPr lang="en-US" dirty="0"/>
              <a:t> </a:t>
            </a:r>
          </a:p>
        </p:txBody>
      </p:sp>
      <p:sp>
        <p:nvSpPr>
          <p:cNvPr id="5" name="Title 1"/>
          <p:cNvSpPr txBox="1">
            <a:spLocks/>
          </p:cNvSpPr>
          <p:nvPr/>
        </p:nvSpPr>
        <p:spPr>
          <a:xfrm>
            <a:off x="427037" y="16684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US" sz="4000" b="0" i="0" u="none" strike="noStrike" kern="1200" cap="none" spc="-102" normalizeH="0" baseline="0" noProof="0" dirty="0">
              <a:ln w="3175">
                <a:noFill/>
              </a:ln>
              <a:gradFill>
                <a:gsLst>
                  <a:gs pos="0">
                    <a:srgbClr val="0078D7"/>
                  </a:gs>
                  <a:gs pos="100000">
                    <a:srgbClr val="0078D7"/>
                  </a:gs>
                </a:gsLst>
                <a:lin ang="5400000" scaled="0"/>
              </a:gradFill>
              <a:effectLst/>
              <a:uLnTx/>
              <a:uFillTx/>
              <a:latin typeface="Segoe UI Light"/>
              <a:ea typeface="+mn-ea"/>
              <a:cs typeface="Segoe UI" pitchFamily="34" charset="0"/>
            </a:endParaRPr>
          </a:p>
        </p:txBody>
      </p:sp>
      <p:sp>
        <p:nvSpPr>
          <p:cNvPr id="141" name="Azuee Iot Suite"/>
          <p:cNvSpPr>
            <a:spLocks noChangeArrowheads="1"/>
          </p:cNvSpPr>
          <p:nvPr/>
        </p:nvSpPr>
        <p:spPr bwMode="auto">
          <a:xfrm>
            <a:off x="3180470" y="2001701"/>
            <a:ext cx="5645640" cy="4091953"/>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2" name="Rectangle 148"/>
          <p:cNvSpPr>
            <a:spLocks noChangeArrowheads="1"/>
          </p:cNvSpPr>
          <p:nvPr/>
        </p:nvSpPr>
        <p:spPr bwMode="auto">
          <a:xfrm>
            <a:off x="7136245" y="3089089"/>
            <a:ext cx="3367400" cy="2365199"/>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43" name="Group 142"/>
          <p:cNvGrpSpPr/>
          <p:nvPr/>
        </p:nvGrpSpPr>
        <p:grpSpPr>
          <a:xfrm>
            <a:off x="1996354" y="4126573"/>
            <a:ext cx="1054100" cy="115888"/>
            <a:chOff x="2220913" y="3722688"/>
            <a:chExt cx="1054100" cy="115888"/>
          </a:xfrm>
          <a:solidFill>
            <a:srgbClr val="505050">
              <a:lumMod val="75000"/>
            </a:srgbClr>
          </a:solidFill>
        </p:grpSpPr>
        <p:sp>
          <p:nvSpPr>
            <p:cNvPr id="144" name="Line 18"/>
            <p:cNvSpPr>
              <a:spLocks noChangeShapeType="1"/>
            </p:cNvSpPr>
            <p:nvPr/>
          </p:nvSpPr>
          <p:spPr bwMode="auto">
            <a:xfrm>
              <a:off x="2220913" y="3779838"/>
              <a:ext cx="966788" cy="0"/>
            </a:xfrm>
            <a:prstGeom prst="line">
              <a:avLst/>
            </a:prstGeom>
            <a:grpFill/>
            <a:ln w="22225" cap="rnd">
              <a:solidFill>
                <a:srgbClr val="505050">
                  <a:lumMod val="75000"/>
                </a:srgbClr>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6" name="Group 145"/>
          <p:cNvGrpSpPr/>
          <p:nvPr/>
        </p:nvGrpSpPr>
        <p:grpSpPr>
          <a:xfrm>
            <a:off x="1996353" y="4386923"/>
            <a:ext cx="1041400" cy="115888"/>
            <a:chOff x="2220913" y="3983038"/>
            <a:chExt cx="1041400" cy="115888"/>
          </a:xfrm>
        </p:grpSpPr>
        <p:sp>
          <p:nvSpPr>
            <p:cNvPr id="14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49" name="Rectangle 20"/>
          <p:cNvSpPr>
            <a:spLocks noChangeArrowheads="1"/>
          </p:cNvSpPr>
          <p:nvPr/>
        </p:nvSpPr>
        <p:spPr bwMode="auto">
          <a:xfrm>
            <a:off x="10709147" y="2773929"/>
            <a:ext cx="1098088" cy="2853557"/>
          </a:xfrm>
          <a:prstGeom prst="rect">
            <a:avLst/>
          </a:prstGeom>
          <a:solidFill>
            <a:srgbClr val="89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Business Process</a:t>
            </a:r>
          </a:p>
          <a:p>
            <a:pPr marL="0" marR="0" lvl="0" indent="0" algn="l" defTabSz="932574" rtl="0" eaLnBrk="1" fontAlgn="auto" latinLnBrk="0" hangingPunct="1">
              <a:lnSpc>
                <a:spcPct val="100000"/>
              </a:lnSpc>
              <a:spcBef>
                <a:spcPts val="0"/>
              </a:spcBef>
              <a:spcAft>
                <a:spcPts val="0"/>
              </a:spcAft>
              <a:buClrTx/>
              <a:buSzTx/>
              <a:buFontTx/>
              <a:buNone/>
              <a:tabLst/>
              <a:defRPr/>
            </a:pPr>
            <a:br>
              <a:rPr kumimoji="0" 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ERP/CRM</a:t>
            </a:r>
          </a:p>
        </p:txBody>
      </p:sp>
      <p:sp>
        <p:nvSpPr>
          <p:cNvPr id="150" name="Freeform 149"/>
          <p:cNvSpPr>
            <a:spLocks noChangeAspect="1"/>
          </p:cNvSpPr>
          <p:nvPr/>
        </p:nvSpPr>
        <p:spPr bwMode="auto">
          <a:xfrm rot="5280000">
            <a:off x="3452682" y="3973078"/>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51" name="Group 150"/>
          <p:cNvGrpSpPr/>
          <p:nvPr/>
        </p:nvGrpSpPr>
        <p:grpSpPr>
          <a:xfrm>
            <a:off x="5587266" y="4024028"/>
            <a:ext cx="517527" cy="515939"/>
            <a:chOff x="2296894" y="-3310276"/>
            <a:chExt cx="484187" cy="498475"/>
          </a:xfrm>
        </p:grpSpPr>
        <p:sp>
          <p:nvSpPr>
            <p:cNvPr id="152"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3"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4"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5"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6"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7"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8"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9"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0" name="Rectangle 180"/>
          <p:cNvSpPr>
            <a:spLocks noChangeArrowheads="1"/>
          </p:cNvSpPr>
          <p:nvPr/>
        </p:nvSpPr>
        <p:spPr bwMode="auto">
          <a:xfrm>
            <a:off x="5502830" y="4561482"/>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Event Hub</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1" name="Line 181"/>
          <p:cNvSpPr>
            <a:spLocks noChangeShapeType="1"/>
          </p:cNvSpPr>
          <p:nvPr/>
        </p:nvSpPr>
        <p:spPr bwMode="auto">
          <a:xfrm>
            <a:off x="391245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2" name="Freeform 182"/>
          <p:cNvSpPr>
            <a:spLocks/>
          </p:cNvSpPr>
          <p:nvPr/>
        </p:nvSpPr>
        <p:spPr bwMode="auto">
          <a:xfrm>
            <a:off x="4261704"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3" name="Line 183"/>
          <p:cNvSpPr>
            <a:spLocks noChangeShapeType="1"/>
          </p:cNvSpPr>
          <p:nvPr/>
        </p:nvSpPr>
        <p:spPr bwMode="auto">
          <a:xfrm>
            <a:off x="6079391" y="4273266"/>
            <a:ext cx="339727" cy="30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4" name="Freeform 184"/>
          <p:cNvSpPr>
            <a:spLocks/>
          </p:cNvSpPr>
          <p:nvPr/>
        </p:nvSpPr>
        <p:spPr bwMode="auto">
          <a:xfrm>
            <a:off x="6354028" y="42016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65" name="Group 164"/>
          <p:cNvGrpSpPr/>
          <p:nvPr/>
        </p:nvGrpSpPr>
        <p:grpSpPr>
          <a:xfrm>
            <a:off x="5607904" y="3184242"/>
            <a:ext cx="458787" cy="398463"/>
            <a:chOff x="2317532" y="-4150064"/>
            <a:chExt cx="458787" cy="398463"/>
          </a:xfrm>
        </p:grpSpPr>
        <p:sp>
          <p:nvSpPr>
            <p:cNvPr id="166"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9"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70" name="Rectangle 189"/>
          <p:cNvSpPr>
            <a:spLocks noChangeArrowheads="1"/>
          </p:cNvSpPr>
          <p:nvPr/>
        </p:nvSpPr>
        <p:spPr bwMode="auto">
          <a:xfrm>
            <a:off x="5406292" y="3598578"/>
            <a:ext cx="86401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Storage Blobs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1" name="Freeform 190"/>
          <p:cNvSpPr>
            <a:spLocks noEditPoints="1"/>
          </p:cNvSpPr>
          <p:nvPr/>
        </p:nvSpPr>
        <p:spPr bwMode="auto">
          <a:xfrm>
            <a:off x="7731978" y="3179479"/>
            <a:ext cx="311151"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2" name="Rectangle 191"/>
          <p:cNvSpPr>
            <a:spLocks noChangeArrowheads="1"/>
          </p:cNvSpPr>
          <p:nvPr/>
        </p:nvSpPr>
        <p:spPr bwMode="auto">
          <a:xfrm>
            <a:off x="7493854" y="3579529"/>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DocumentDB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3" name="Freeform 193"/>
          <p:cNvSpPr>
            <a:spLocks/>
          </p:cNvSpPr>
          <p:nvPr/>
        </p:nvSpPr>
        <p:spPr bwMode="auto">
          <a:xfrm>
            <a:off x="7824053" y="3776379"/>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4" name="Freeform 194"/>
          <p:cNvSpPr>
            <a:spLocks/>
          </p:cNvSpPr>
          <p:nvPr/>
        </p:nvSpPr>
        <p:spPr bwMode="auto">
          <a:xfrm>
            <a:off x="471890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195"/>
          <p:cNvSpPr>
            <a:spLocks/>
          </p:cNvSpPr>
          <p:nvPr/>
        </p:nvSpPr>
        <p:spPr bwMode="auto">
          <a:xfrm>
            <a:off x="5460265" y="3319179"/>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6" name="Group 175"/>
          <p:cNvGrpSpPr/>
          <p:nvPr/>
        </p:nvGrpSpPr>
        <p:grpSpPr>
          <a:xfrm>
            <a:off x="6154517" y="2439967"/>
            <a:ext cx="508000" cy="450851"/>
            <a:chOff x="3314482" y="-4918414"/>
            <a:chExt cx="508000" cy="450850"/>
          </a:xfrm>
        </p:grpSpPr>
        <p:sp>
          <p:nvSpPr>
            <p:cNvPr id="17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3395444" y="-4880314"/>
              <a:ext cx="363537" cy="342900"/>
              <a:chOff x="3395444" y="-4880314"/>
              <a:chExt cx="363537" cy="342900"/>
            </a:xfrm>
          </p:grpSpPr>
          <p:sp>
            <p:nvSpPr>
              <p:cNvPr id="17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92" name="Rectangle 212"/>
          <p:cNvSpPr>
            <a:spLocks noChangeArrowheads="1"/>
          </p:cNvSpPr>
          <p:nvPr/>
        </p:nvSpPr>
        <p:spPr bwMode="auto">
          <a:xfrm>
            <a:off x="6096354" y="2973602"/>
            <a:ext cx="5850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App</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3" name="Freeform 213"/>
          <p:cNvSpPr>
            <a:spLocks/>
          </p:cNvSpPr>
          <p:nvPr/>
        </p:nvSpPr>
        <p:spPr bwMode="auto">
          <a:xfrm>
            <a:off x="7548185" y="2641316"/>
            <a:ext cx="339369"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4" name="Freeform 214"/>
          <p:cNvSpPr>
            <a:spLocks/>
          </p:cNvSpPr>
          <p:nvPr/>
        </p:nvSpPr>
        <p:spPr bwMode="auto">
          <a:xfrm>
            <a:off x="7435747" y="259395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5" name="Freeform 215"/>
          <p:cNvSpPr>
            <a:spLocks/>
          </p:cNvSpPr>
          <p:nvPr/>
        </p:nvSpPr>
        <p:spPr bwMode="auto">
          <a:xfrm>
            <a:off x="7824053" y="3052479"/>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6" name="Freeform 216"/>
          <p:cNvSpPr>
            <a:spLocks/>
          </p:cNvSpPr>
          <p:nvPr/>
        </p:nvSpPr>
        <p:spPr bwMode="auto">
          <a:xfrm>
            <a:off x="5838091" y="2641315"/>
            <a:ext cx="141021" cy="528639"/>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7" name="Line 217"/>
          <p:cNvSpPr>
            <a:spLocks noChangeShapeType="1"/>
          </p:cNvSpPr>
          <p:nvPr/>
        </p:nvSpPr>
        <p:spPr bwMode="auto">
          <a:xfrm flipH="1" flipV="1">
            <a:off x="6721290" y="3437577"/>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8" name="Freeform 218"/>
          <p:cNvSpPr>
            <a:spLocks/>
          </p:cNvSpPr>
          <p:nvPr/>
        </p:nvSpPr>
        <p:spPr bwMode="auto">
          <a:xfrm>
            <a:off x="6657692" y="3319351"/>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9" name="Freeform 234"/>
          <p:cNvSpPr>
            <a:spLocks/>
          </p:cNvSpPr>
          <p:nvPr/>
        </p:nvSpPr>
        <p:spPr bwMode="auto">
          <a:xfrm>
            <a:off x="3639404" y="2641317"/>
            <a:ext cx="24241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235"/>
          <p:cNvSpPr>
            <a:spLocks/>
          </p:cNvSpPr>
          <p:nvPr/>
        </p:nvSpPr>
        <p:spPr bwMode="auto">
          <a:xfrm>
            <a:off x="3575903" y="3880700"/>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1" name="Group 200"/>
          <p:cNvGrpSpPr/>
          <p:nvPr/>
        </p:nvGrpSpPr>
        <p:grpSpPr>
          <a:xfrm>
            <a:off x="4398228" y="4024029"/>
            <a:ext cx="641349" cy="498475"/>
            <a:chOff x="1107857" y="-3310276"/>
            <a:chExt cx="641349" cy="498475"/>
          </a:xfrm>
        </p:grpSpPr>
        <p:sp>
          <p:nvSpPr>
            <p:cNvPr id="20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06" name="Rectangle 240"/>
          <p:cNvSpPr>
            <a:spLocks noChangeArrowheads="1"/>
          </p:cNvSpPr>
          <p:nvPr/>
        </p:nvSpPr>
        <p:spPr bwMode="auto">
          <a:xfrm>
            <a:off x="4207728" y="4546314"/>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Stream Analytics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7" name="Line 241"/>
          <p:cNvSpPr>
            <a:spLocks noChangeShapeType="1"/>
          </p:cNvSpPr>
          <p:nvPr/>
        </p:nvSpPr>
        <p:spPr bwMode="auto">
          <a:xfrm>
            <a:off x="505704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Freeform 242"/>
          <p:cNvSpPr>
            <a:spLocks/>
          </p:cNvSpPr>
          <p:nvPr/>
        </p:nvSpPr>
        <p:spPr bwMode="auto">
          <a:xfrm>
            <a:off x="5452329"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9" name="Group 208"/>
          <p:cNvGrpSpPr/>
          <p:nvPr/>
        </p:nvGrpSpPr>
        <p:grpSpPr>
          <a:xfrm>
            <a:off x="9043996" y="4043965"/>
            <a:ext cx="425451" cy="427039"/>
            <a:chOff x="5737007" y="-3299164"/>
            <a:chExt cx="425450" cy="427038"/>
          </a:xfrm>
        </p:grpSpPr>
        <p:sp>
          <p:nvSpPr>
            <p:cNvPr id="210"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2" name="Rectangle 250"/>
          <p:cNvSpPr>
            <a:spLocks noChangeArrowheads="1"/>
          </p:cNvSpPr>
          <p:nvPr/>
        </p:nvSpPr>
        <p:spPr bwMode="auto">
          <a:xfrm>
            <a:off x="8865050" y="4552122"/>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Logic Apps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3" name="Line 251"/>
          <p:cNvSpPr>
            <a:spLocks noChangeShapeType="1"/>
          </p:cNvSpPr>
          <p:nvPr/>
        </p:nvSpPr>
        <p:spPr bwMode="auto">
          <a:xfrm>
            <a:off x="7100154" y="4282109"/>
            <a:ext cx="1820863"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52"/>
          <p:cNvSpPr>
            <a:spLocks/>
          </p:cNvSpPr>
          <p:nvPr/>
        </p:nvSpPr>
        <p:spPr bwMode="auto">
          <a:xfrm>
            <a:off x="8889265" y="4218609"/>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15" name="Group 214"/>
          <p:cNvGrpSpPr/>
          <p:nvPr/>
        </p:nvGrpSpPr>
        <p:grpSpPr>
          <a:xfrm>
            <a:off x="7853340" y="5082976"/>
            <a:ext cx="479425" cy="485775"/>
            <a:chOff x="4355882" y="-2354601"/>
            <a:chExt cx="479425" cy="485775"/>
          </a:xfrm>
        </p:grpSpPr>
        <p:sp>
          <p:nvSpPr>
            <p:cNvPr id="216"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9" name="Rectangle 256"/>
          <p:cNvSpPr>
            <a:spLocks noChangeArrowheads="1"/>
          </p:cNvSpPr>
          <p:nvPr/>
        </p:nvSpPr>
        <p:spPr bwMode="auto">
          <a:xfrm>
            <a:off x="7918426" y="5627486"/>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Azure </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0" name="Rectangle 257"/>
          <p:cNvSpPr>
            <a:spLocks noChangeArrowheads="1"/>
          </p:cNvSpPr>
          <p:nvPr/>
        </p:nvSpPr>
        <p:spPr bwMode="auto">
          <a:xfrm>
            <a:off x="7600925" y="5800525"/>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Active Directory</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1" name="Rectangle 260"/>
          <p:cNvSpPr>
            <a:spLocks noChangeArrowheads="1"/>
          </p:cNvSpPr>
          <p:nvPr/>
        </p:nvSpPr>
        <p:spPr bwMode="auto">
          <a:xfrm>
            <a:off x="3413979"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IoT Hub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22" name="Group 221"/>
          <p:cNvGrpSpPr/>
          <p:nvPr/>
        </p:nvGrpSpPr>
        <p:grpSpPr>
          <a:xfrm>
            <a:off x="6490552" y="4047678"/>
            <a:ext cx="508000" cy="449263"/>
            <a:chOff x="3314482" y="-3310276"/>
            <a:chExt cx="508000" cy="449263"/>
          </a:xfrm>
        </p:grpSpPr>
        <p:sp>
          <p:nvSpPr>
            <p:cNvPr id="22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8"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4"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6"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37" name="Rectangle 275"/>
          <p:cNvSpPr>
            <a:spLocks noChangeArrowheads="1"/>
          </p:cNvSpPr>
          <p:nvPr/>
        </p:nvSpPr>
        <p:spPr bwMode="auto">
          <a:xfrm>
            <a:off x="6437083" y="4551141"/>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Jobs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247" name="Group 246"/>
          <p:cNvGrpSpPr/>
          <p:nvPr/>
        </p:nvGrpSpPr>
        <p:grpSpPr>
          <a:xfrm>
            <a:off x="9575862" y="4105880"/>
            <a:ext cx="1006107" cy="157862"/>
            <a:chOff x="2220913" y="3983038"/>
            <a:chExt cx="1041400" cy="115888"/>
          </a:xfrm>
        </p:grpSpPr>
        <p:sp>
          <p:nvSpPr>
            <p:cNvPr id="248"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9"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50" name="1 Devices - sensors"/>
          <p:cNvGrpSpPr/>
          <p:nvPr/>
        </p:nvGrpSpPr>
        <p:grpSpPr>
          <a:xfrm>
            <a:off x="-119909" y="2073757"/>
            <a:ext cx="3657869" cy="3487793"/>
            <a:chOff x="-977339" y="2485984"/>
            <a:chExt cx="3976839" cy="3501091"/>
          </a:xfrm>
        </p:grpSpPr>
        <p:sp>
          <p:nvSpPr>
            <p:cNvPr id="251" name="TextBox 250"/>
            <p:cNvSpPr txBox="1"/>
            <p:nvPr/>
          </p:nvSpPr>
          <p:spPr>
            <a:xfrm>
              <a:off x="-977339" y="2485984"/>
              <a:ext cx="3976839" cy="834165"/>
            </a:xfrm>
            <a:prstGeom prst="rect">
              <a:avLst/>
            </a:prstGeom>
            <a:noFill/>
            <a:ln>
              <a:noFill/>
              <a:headEnd type="none" w="med" len="med"/>
              <a:tailEnd type="none" w="med" len="med"/>
            </a:ln>
          </p:spPr>
          <p:txBody>
            <a:bodyPr wrap="square" lIns="0" tIns="0" rIns="0" bIns="0" rtlCol="0">
              <a:spAutoFit/>
            </a:bodyPr>
            <a:lstStyle/>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87CD8"/>
                  </a:solidFill>
                  <a:effectLst/>
                  <a:uLnTx/>
                  <a:uFillTx/>
                  <a:latin typeface="Segoe UI Light" panose="020B0502040204020203" pitchFamily="34" charset="0"/>
                  <a:ea typeface="+mn-ea"/>
                  <a:cs typeface="+mn-cs"/>
                </a:rPr>
                <a:t>Devices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Azure IoT SDK (OSS)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Linux, RTOS, mBed, Windows, </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Android, iOS </a:t>
              </a:r>
            </a:p>
          </p:txBody>
        </p:sp>
        <p:sp>
          <p:nvSpPr>
            <p:cNvPr id="252" name="Rectangle 251"/>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3"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5"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7"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9"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1"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261"/>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3"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5"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6" name="Group 265"/>
          <p:cNvGrpSpPr/>
          <p:nvPr/>
        </p:nvGrpSpPr>
        <p:grpSpPr>
          <a:xfrm rot="10800000">
            <a:off x="9596623" y="4338531"/>
            <a:ext cx="1006107" cy="158409"/>
            <a:chOff x="2220913" y="3983038"/>
            <a:chExt cx="1041400" cy="115888"/>
          </a:xfrm>
        </p:grpSpPr>
        <p:sp>
          <p:nvSpPr>
            <p:cNvPr id="26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70" name="Freeform 194"/>
          <p:cNvSpPr>
            <a:spLocks/>
          </p:cNvSpPr>
          <p:nvPr/>
        </p:nvSpPr>
        <p:spPr bwMode="auto">
          <a:xfrm flipV="1">
            <a:off x="4740171" y="4764053"/>
            <a:ext cx="773112" cy="357535"/>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Line 251"/>
          <p:cNvSpPr>
            <a:spLocks noChangeShapeType="1"/>
          </p:cNvSpPr>
          <p:nvPr/>
        </p:nvSpPr>
        <p:spPr bwMode="auto">
          <a:xfrm flipV="1">
            <a:off x="5480834" y="5111416"/>
            <a:ext cx="2406719" cy="10171"/>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2" name="Freeform 192"/>
          <p:cNvSpPr>
            <a:spLocks/>
          </p:cNvSpPr>
          <p:nvPr/>
        </p:nvSpPr>
        <p:spPr bwMode="auto">
          <a:xfrm>
            <a:off x="7100152" y="4242461"/>
            <a:ext cx="787400" cy="869275"/>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Line 217"/>
          <p:cNvSpPr>
            <a:spLocks noChangeShapeType="1"/>
          </p:cNvSpPr>
          <p:nvPr/>
        </p:nvSpPr>
        <p:spPr bwMode="auto">
          <a:xfrm flipH="1" flipV="1">
            <a:off x="7883082" y="3863354"/>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pic>
        <p:nvPicPr>
          <p:cNvPr id="137" name="Picture 136"/>
          <p:cNvPicPr>
            <a:picLocks noChangeAspect="1"/>
          </p:cNvPicPr>
          <p:nvPr/>
        </p:nvPicPr>
        <p:blipFill>
          <a:blip r:embed="rId3"/>
          <a:stretch>
            <a:fillRect/>
          </a:stretch>
        </p:blipFill>
        <p:spPr>
          <a:xfrm>
            <a:off x="6691309" y="2445000"/>
            <a:ext cx="756595" cy="807572"/>
          </a:xfrm>
          <a:prstGeom prst="rect">
            <a:avLst/>
          </a:prstGeom>
        </p:spPr>
      </p:pic>
    </p:spTree>
    <p:extLst>
      <p:ext uri="{BB962C8B-B14F-4D97-AF65-F5344CB8AC3E}">
        <p14:creationId xmlns:p14="http://schemas.microsoft.com/office/powerpoint/2010/main" val="40019561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1209973"/>
            <a:ext cx="9144000" cy="2179058"/>
          </a:xfrm>
        </p:spPr>
        <p:txBody>
          <a:bodyPr/>
          <a:lstStyle/>
          <a:p>
            <a:r>
              <a:rPr lang="en-US" dirty="0"/>
              <a:t>Demo:</a:t>
            </a:r>
            <a:br>
              <a:rPr lang="en-US" dirty="0"/>
            </a:br>
            <a:r>
              <a:rPr lang="en-US" dirty="0"/>
              <a:t>Azure IoT Suite</a:t>
            </a:r>
          </a:p>
        </p:txBody>
      </p:sp>
    </p:spTree>
    <p:extLst>
      <p:ext uri="{BB962C8B-B14F-4D97-AF65-F5344CB8AC3E}">
        <p14:creationId xmlns:p14="http://schemas.microsoft.com/office/powerpoint/2010/main" val="427724366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lnSpc>
                <a:spcPct val="100000"/>
              </a:lnSpc>
              <a:spcBef>
                <a:spcPts val="0"/>
              </a:spcBef>
            </a:pPr>
            <a:r>
              <a:rPr lang="en-US" dirty="0"/>
              <a:t>Azure IoT Suite</a:t>
            </a:r>
            <a:br>
              <a:rPr lang="en-US" dirty="0"/>
            </a:br>
            <a:r>
              <a:rPr lang="en-US" sz="3200" spc="0" dirty="0">
                <a:ln>
                  <a:noFill/>
                </a:ln>
                <a:gradFill>
                  <a:gsLst>
                    <a:gs pos="0">
                      <a:srgbClr val="0078D7"/>
                    </a:gs>
                    <a:gs pos="100000">
                      <a:srgbClr val="0078D7"/>
                    </a:gs>
                  </a:gsLst>
                  <a:lin ang="5400000" scaled="0"/>
                </a:gradFill>
                <a:latin typeface="Segoe UI Light" panose="020B0502040204020203" pitchFamily="34" charset="0"/>
                <a:cs typeface="Segoe UI Light" panose="020B0502040204020203" pitchFamily="34" charset="0"/>
              </a:rPr>
              <a:t>Remote Monitoring Service Architecture</a:t>
            </a:r>
            <a:br>
              <a:rPr lang="en-US" sz="3200" spc="0" dirty="0">
                <a:ln>
                  <a:noFill/>
                </a:ln>
                <a:gradFill>
                  <a:gsLst>
                    <a:gs pos="0">
                      <a:srgbClr val="0078D7"/>
                    </a:gs>
                    <a:gs pos="100000">
                      <a:srgbClr val="0078D7"/>
                    </a:gs>
                  </a:gsLst>
                  <a:lin ang="5400000" scaled="0"/>
                </a:gradFill>
                <a:latin typeface="Segoe UI"/>
                <a:cs typeface="+mn-cs"/>
              </a:rPr>
            </a:br>
            <a:r>
              <a:rPr lang="en-US" dirty="0"/>
              <a:t> </a:t>
            </a:r>
          </a:p>
        </p:txBody>
      </p:sp>
      <p:sp>
        <p:nvSpPr>
          <p:cNvPr id="5" name="Title 1"/>
          <p:cNvSpPr txBox="1">
            <a:spLocks/>
          </p:cNvSpPr>
          <p:nvPr/>
        </p:nvSpPr>
        <p:spPr>
          <a:xfrm>
            <a:off x="427037" y="16684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US" sz="4000" b="0" i="0" u="none" strike="noStrike" kern="1200" cap="none" spc="-102" normalizeH="0" baseline="0" noProof="0" dirty="0">
              <a:ln w="3175">
                <a:noFill/>
              </a:ln>
              <a:gradFill>
                <a:gsLst>
                  <a:gs pos="0">
                    <a:srgbClr val="0078D7"/>
                  </a:gs>
                  <a:gs pos="100000">
                    <a:srgbClr val="0078D7"/>
                  </a:gs>
                </a:gsLst>
                <a:lin ang="5400000" scaled="0"/>
              </a:gradFill>
              <a:effectLst/>
              <a:uLnTx/>
              <a:uFillTx/>
              <a:latin typeface="Segoe UI Light"/>
              <a:ea typeface="+mn-ea"/>
              <a:cs typeface="Segoe UI" pitchFamily="34" charset="0"/>
            </a:endParaRPr>
          </a:p>
        </p:txBody>
      </p:sp>
      <p:sp>
        <p:nvSpPr>
          <p:cNvPr id="141" name="Azuee Iot Suite"/>
          <p:cNvSpPr>
            <a:spLocks noChangeArrowheads="1"/>
          </p:cNvSpPr>
          <p:nvPr/>
        </p:nvSpPr>
        <p:spPr bwMode="auto">
          <a:xfrm>
            <a:off x="3180470" y="2001701"/>
            <a:ext cx="5645640" cy="4091953"/>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2" name="Rectangle 148"/>
          <p:cNvSpPr>
            <a:spLocks noChangeArrowheads="1"/>
          </p:cNvSpPr>
          <p:nvPr/>
        </p:nvSpPr>
        <p:spPr bwMode="auto">
          <a:xfrm>
            <a:off x="7136245" y="3089089"/>
            <a:ext cx="3367400" cy="2365199"/>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43" name="Group 142"/>
          <p:cNvGrpSpPr/>
          <p:nvPr/>
        </p:nvGrpSpPr>
        <p:grpSpPr>
          <a:xfrm>
            <a:off x="1996354" y="4126573"/>
            <a:ext cx="1054100" cy="115888"/>
            <a:chOff x="2220913" y="3722688"/>
            <a:chExt cx="1054100" cy="115888"/>
          </a:xfrm>
          <a:solidFill>
            <a:srgbClr val="505050">
              <a:lumMod val="75000"/>
            </a:srgbClr>
          </a:solidFill>
        </p:grpSpPr>
        <p:sp>
          <p:nvSpPr>
            <p:cNvPr id="144" name="Line 18"/>
            <p:cNvSpPr>
              <a:spLocks noChangeShapeType="1"/>
            </p:cNvSpPr>
            <p:nvPr/>
          </p:nvSpPr>
          <p:spPr bwMode="auto">
            <a:xfrm>
              <a:off x="2220913" y="3779838"/>
              <a:ext cx="966788" cy="0"/>
            </a:xfrm>
            <a:prstGeom prst="line">
              <a:avLst/>
            </a:prstGeom>
            <a:grpFill/>
            <a:ln w="22225" cap="rnd">
              <a:solidFill>
                <a:srgbClr val="505050">
                  <a:lumMod val="75000"/>
                </a:srgbClr>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6" name="Group 145"/>
          <p:cNvGrpSpPr/>
          <p:nvPr/>
        </p:nvGrpSpPr>
        <p:grpSpPr>
          <a:xfrm>
            <a:off x="1996353" y="4386923"/>
            <a:ext cx="1041400" cy="115888"/>
            <a:chOff x="2220913" y="3983038"/>
            <a:chExt cx="1041400" cy="115888"/>
          </a:xfrm>
        </p:grpSpPr>
        <p:sp>
          <p:nvSpPr>
            <p:cNvPr id="14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49" name="Rectangle 20"/>
          <p:cNvSpPr>
            <a:spLocks noChangeArrowheads="1"/>
          </p:cNvSpPr>
          <p:nvPr/>
        </p:nvSpPr>
        <p:spPr bwMode="auto">
          <a:xfrm>
            <a:off x="10709147" y="2773929"/>
            <a:ext cx="1098088" cy="2853557"/>
          </a:xfrm>
          <a:prstGeom prst="rect">
            <a:avLst/>
          </a:prstGeom>
          <a:solidFill>
            <a:srgbClr val="89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Business Process</a:t>
            </a:r>
          </a:p>
          <a:p>
            <a:pPr marL="0" marR="0" lvl="0" indent="0" algn="l" defTabSz="932574" rtl="0" eaLnBrk="1" fontAlgn="auto" latinLnBrk="0" hangingPunct="1">
              <a:lnSpc>
                <a:spcPct val="100000"/>
              </a:lnSpc>
              <a:spcBef>
                <a:spcPts val="0"/>
              </a:spcBef>
              <a:spcAft>
                <a:spcPts val="0"/>
              </a:spcAft>
              <a:buClrTx/>
              <a:buSzTx/>
              <a:buFontTx/>
              <a:buNone/>
              <a:tabLst/>
              <a:defRPr/>
            </a:pPr>
            <a:br>
              <a:rPr kumimoji="0" 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ERP/CRM</a:t>
            </a:r>
          </a:p>
        </p:txBody>
      </p:sp>
      <p:sp>
        <p:nvSpPr>
          <p:cNvPr id="150" name="Freeform 149"/>
          <p:cNvSpPr>
            <a:spLocks noChangeAspect="1"/>
          </p:cNvSpPr>
          <p:nvPr/>
        </p:nvSpPr>
        <p:spPr bwMode="auto">
          <a:xfrm rot="5280000">
            <a:off x="3452682" y="3973078"/>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51" name="Group 150"/>
          <p:cNvGrpSpPr/>
          <p:nvPr/>
        </p:nvGrpSpPr>
        <p:grpSpPr>
          <a:xfrm>
            <a:off x="5587266" y="4024028"/>
            <a:ext cx="517527" cy="515939"/>
            <a:chOff x="2296894" y="-3310276"/>
            <a:chExt cx="484187" cy="498475"/>
          </a:xfrm>
        </p:grpSpPr>
        <p:sp>
          <p:nvSpPr>
            <p:cNvPr id="152"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3"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4"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5"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6"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7"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8"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9"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0" name="Rectangle 180"/>
          <p:cNvSpPr>
            <a:spLocks noChangeArrowheads="1"/>
          </p:cNvSpPr>
          <p:nvPr/>
        </p:nvSpPr>
        <p:spPr bwMode="auto">
          <a:xfrm>
            <a:off x="5502830" y="4561482"/>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Event Hub</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1" name="Line 181"/>
          <p:cNvSpPr>
            <a:spLocks noChangeShapeType="1"/>
          </p:cNvSpPr>
          <p:nvPr/>
        </p:nvSpPr>
        <p:spPr bwMode="auto">
          <a:xfrm>
            <a:off x="391245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2" name="Freeform 182"/>
          <p:cNvSpPr>
            <a:spLocks/>
          </p:cNvSpPr>
          <p:nvPr/>
        </p:nvSpPr>
        <p:spPr bwMode="auto">
          <a:xfrm>
            <a:off x="4261704"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3" name="Line 183"/>
          <p:cNvSpPr>
            <a:spLocks noChangeShapeType="1"/>
          </p:cNvSpPr>
          <p:nvPr/>
        </p:nvSpPr>
        <p:spPr bwMode="auto">
          <a:xfrm>
            <a:off x="6079391" y="4273266"/>
            <a:ext cx="339727" cy="30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4" name="Freeform 184"/>
          <p:cNvSpPr>
            <a:spLocks/>
          </p:cNvSpPr>
          <p:nvPr/>
        </p:nvSpPr>
        <p:spPr bwMode="auto">
          <a:xfrm>
            <a:off x="6354028" y="42016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65" name="Group 164"/>
          <p:cNvGrpSpPr/>
          <p:nvPr/>
        </p:nvGrpSpPr>
        <p:grpSpPr>
          <a:xfrm>
            <a:off x="5607904" y="3184242"/>
            <a:ext cx="458787" cy="398463"/>
            <a:chOff x="2317532" y="-4150064"/>
            <a:chExt cx="458787" cy="398463"/>
          </a:xfrm>
        </p:grpSpPr>
        <p:sp>
          <p:nvSpPr>
            <p:cNvPr id="166"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9"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70" name="Rectangle 189"/>
          <p:cNvSpPr>
            <a:spLocks noChangeArrowheads="1"/>
          </p:cNvSpPr>
          <p:nvPr/>
        </p:nvSpPr>
        <p:spPr bwMode="auto">
          <a:xfrm>
            <a:off x="5406292" y="3598578"/>
            <a:ext cx="86401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Storage Blobs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1" name="Freeform 190"/>
          <p:cNvSpPr>
            <a:spLocks noEditPoints="1"/>
          </p:cNvSpPr>
          <p:nvPr/>
        </p:nvSpPr>
        <p:spPr bwMode="auto">
          <a:xfrm>
            <a:off x="7731978" y="3179479"/>
            <a:ext cx="311151"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2" name="Rectangle 191"/>
          <p:cNvSpPr>
            <a:spLocks noChangeArrowheads="1"/>
          </p:cNvSpPr>
          <p:nvPr/>
        </p:nvSpPr>
        <p:spPr bwMode="auto">
          <a:xfrm>
            <a:off x="7493854" y="3579529"/>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DocumentDB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3" name="Freeform 193"/>
          <p:cNvSpPr>
            <a:spLocks/>
          </p:cNvSpPr>
          <p:nvPr/>
        </p:nvSpPr>
        <p:spPr bwMode="auto">
          <a:xfrm>
            <a:off x="7824053" y="3776379"/>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4" name="Freeform 194"/>
          <p:cNvSpPr>
            <a:spLocks/>
          </p:cNvSpPr>
          <p:nvPr/>
        </p:nvSpPr>
        <p:spPr bwMode="auto">
          <a:xfrm>
            <a:off x="471890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195"/>
          <p:cNvSpPr>
            <a:spLocks/>
          </p:cNvSpPr>
          <p:nvPr/>
        </p:nvSpPr>
        <p:spPr bwMode="auto">
          <a:xfrm>
            <a:off x="5460265" y="3319179"/>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6" name="Group 175"/>
          <p:cNvGrpSpPr/>
          <p:nvPr/>
        </p:nvGrpSpPr>
        <p:grpSpPr>
          <a:xfrm>
            <a:off x="6154517" y="2439967"/>
            <a:ext cx="508000" cy="450851"/>
            <a:chOff x="3314482" y="-4918414"/>
            <a:chExt cx="508000" cy="450850"/>
          </a:xfrm>
        </p:grpSpPr>
        <p:sp>
          <p:nvSpPr>
            <p:cNvPr id="17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3395444" y="-4880314"/>
              <a:ext cx="363537" cy="342900"/>
              <a:chOff x="3395444" y="-4880314"/>
              <a:chExt cx="363537" cy="342900"/>
            </a:xfrm>
          </p:grpSpPr>
          <p:sp>
            <p:nvSpPr>
              <p:cNvPr id="17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92" name="Rectangle 212"/>
          <p:cNvSpPr>
            <a:spLocks noChangeArrowheads="1"/>
          </p:cNvSpPr>
          <p:nvPr/>
        </p:nvSpPr>
        <p:spPr bwMode="auto">
          <a:xfrm>
            <a:off x="6096354" y="2973602"/>
            <a:ext cx="5850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App</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3" name="Freeform 213"/>
          <p:cNvSpPr>
            <a:spLocks/>
          </p:cNvSpPr>
          <p:nvPr/>
        </p:nvSpPr>
        <p:spPr bwMode="auto">
          <a:xfrm>
            <a:off x="7548185" y="2641316"/>
            <a:ext cx="339369"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4" name="Freeform 214"/>
          <p:cNvSpPr>
            <a:spLocks/>
          </p:cNvSpPr>
          <p:nvPr/>
        </p:nvSpPr>
        <p:spPr bwMode="auto">
          <a:xfrm>
            <a:off x="7435747" y="259395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5" name="Freeform 215"/>
          <p:cNvSpPr>
            <a:spLocks/>
          </p:cNvSpPr>
          <p:nvPr/>
        </p:nvSpPr>
        <p:spPr bwMode="auto">
          <a:xfrm>
            <a:off x="7824053" y="3052479"/>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6" name="Freeform 216"/>
          <p:cNvSpPr>
            <a:spLocks/>
          </p:cNvSpPr>
          <p:nvPr/>
        </p:nvSpPr>
        <p:spPr bwMode="auto">
          <a:xfrm>
            <a:off x="5838091" y="2641315"/>
            <a:ext cx="141021" cy="528639"/>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7" name="Line 217"/>
          <p:cNvSpPr>
            <a:spLocks noChangeShapeType="1"/>
          </p:cNvSpPr>
          <p:nvPr/>
        </p:nvSpPr>
        <p:spPr bwMode="auto">
          <a:xfrm flipH="1" flipV="1">
            <a:off x="6721290" y="3437577"/>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8" name="Freeform 218"/>
          <p:cNvSpPr>
            <a:spLocks/>
          </p:cNvSpPr>
          <p:nvPr/>
        </p:nvSpPr>
        <p:spPr bwMode="auto">
          <a:xfrm>
            <a:off x="6657692" y="3319351"/>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9" name="Freeform 234"/>
          <p:cNvSpPr>
            <a:spLocks/>
          </p:cNvSpPr>
          <p:nvPr/>
        </p:nvSpPr>
        <p:spPr bwMode="auto">
          <a:xfrm>
            <a:off x="3639404" y="2641317"/>
            <a:ext cx="24241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235"/>
          <p:cNvSpPr>
            <a:spLocks/>
          </p:cNvSpPr>
          <p:nvPr/>
        </p:nvSpPr>
        <p:spPr bwMode="auto">
          <a:xfrm>
            <a:off x="3575903" y="3880700"/>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1" name="Group 200"/>
          <p:cNvGrpSpPr/>
          <p:nvPr/>
        </p:nvGrpSpPr>
        <p:grpSpPr>
          <a:xfrm>
            <a:off x="4398228" y="4024029"/>
            <a:ext cx="641349" cy="498475"/>
            <a:chOff x="1107857" y="-3310276"/>
            <a:chExt cx="641349" cy="498475"/>
          </a:xfrm>
        </p:grpSpPr>
        <p:sp>
          <p:nvSpPr>
            <p:cNvPr id="20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06" name="Rectangle 240"/>
          <p:cNvSpPr>
            <a:spLocks noChangeArrowheads="1"/>
          </p:cNvSpPr>
          <p:nvPr/>
        </p:nvSpPr>
        <p:spPr bwMode="auto">
          <a:xfrm>
            <a:off x="4207728" y="4546314"/>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Stream Analytics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7" name="Line 241"/>
          <p:cNvSpPr>
            <a:spLocks noChangeShapeType="1"/>
          </p:cNvSpPr>
          <p:nvPr/>
        </p:nvSpPr>
        <p:spPr bwMode="auto">
          <a:xfrm>
            <a:off x="505704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Freeform 242"/>
          <p:cNvSpPr>
            <a:spLocks/>
          </p:cNvSpPr>
          <p:nvPr/>
        </p:nvSpPr>
        <p:spPr bwMode="auto">
          <a:xfrm>
            <a:off x="5452329"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9" name="Group 208"/>
          <p:cNvGrpSpPr/>
          <p:nvPr/>
        </p:nvGrpSpPr>
        <p:grpSpPr>
          <a:xfrm>
            <a:off x="9043996" y="4043965"/>
            <a:ext cx="425451" cy="427039"/>
            <a:chOff x="5737007" y="-3299164"/>
            <a:chExt cx="425450" cy="427038"/>
          </a:xfrm>
        </p:grpSpPr>
        <p:sp>
          <p:nvSpPr>
            <p:cNvPr id="210"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2" name="Rectangle 250"/>
          <p:cNvSpPr>
            <a:spLocks noChangeArrowheads="1"/>
          </p:cNvSpPr>
          <p:nvPr/>
        </p:nvSpPr>
        <p:spPr bwMode="auto">
          <a:xfrm>
            <a:off x="8865050" y="4552122"/>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Logic Apps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3" name="Line 251"/>
          <p:cNvSpPr>
            <a:spLocks noChangeShapeType="1"/>
          </p:cNvSpPr>
          <p:nvPr/>
        </p:nvSpPr>
        <p:spPr bwMode="auto">
          <a:xfrm>
            <a:off x="7100154" y="4282109"/>
            <a:ext cx="1820863"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52"/>
          <p:cNvSpPr>
            <a:spLocks/>
          </p:cNvSpPr>
          <p:nvPr/>
        </p:nvSpPr>
        <p:spPr bwMode="auto">
          <a:xfrm>
            <a:off x="8889265" y="4218609"/>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15" name="Group 214"/>
          <p:cNvGrpSpPr/>
          <p:nvPr/>
        </p:nvGrpSpPr>
        <p:grpSpPr>
          <a:xfrm>
            <a:off x="7853340" y="5082976"/>
            <a:ext cx="479425" cy="485775"/>
            <a:chOff x="4355882" y="-2354601"/>
            <a:chExt cx="479425" cy="485775"/>
          </a:xfrm>
        </p:grpSpPr>
        <p:sp>
          <p:nvSpPr>
            <p:cNvPr id="216"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9" name="Rectangle 256"/>
          <p:cNvSpPr>
            <a:spLocks noChangeArrowheads="1"/>
          </p:cNvSpPr>
          <p:nvPr/>
        </p:nvSpPr>
        <p:spPr bwMode="auto">
          <a:xfrm>
            <a:off x="7918426" y="5627486"/>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Azure </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0" name="Rectangle 257"/>
          <p:cNvSpPr>
            <a:spLocks noChangeArrowheads="1"/>
          </p:cNvSpPr>
          <p:nvPr/>
        </p:nvSpPr>
        <p:spPr bwMode="auto">
          <a:xfrm>
            <a:off x="7600925" y="5800525"/>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Active Directory</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1" name="Rectangle 260"/>
          <p:cNvSpPr>
            <a:spLocks noChangeArrowheads="1"/>
          </p:cNvSpPr>
          <p:nvPr/>
        </p:nvSpPr>
        <p:spPr bwMode="auto">
          <a:xfrm>
            <a:off x="3413979"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IoT Hub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22" name="Group 221"/>
          <p:cNvGrpSpPr/>
          <p:nvPr/>
        </p:nvGrpSpPr>
        <p:grpSpPr>
          <a:xfrm>
            <a:off x="6490552" y="4047678"/>
            <a:ext cx="508000" cy="449263"/>
            <a:chOff x="3314482" y="-3310276"/>
            <a:chExt cx="508000" cy="449263"/>
          </a:xfrm>
        </p:grpSpPr>
        <p:sp>
          <p:nvSpPr>
            <p:cNvPr id="22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8"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4"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6"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37" name="Rectangle 275"/>
          <p:cNvSpPr>
            <a:spLocks noChangeArrowheads="1"/>
          </p:cNvSpPr>
          <p:nvPr/>
        </p:nvSpPr>
        <p:spPr bwMode="auto">
          <a:xfrm>
            <a:off x="6437083" y="4551141"/>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Jobs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247" name="Group 246"/>
          <p:cNvGrpSpPr/>
          <p:nvPr/>
        </p:nvGrpSpPr>
        <p:grpSpPr>
          <a:xfrm>
            <a:off x="9575862" y="4105880"/>
            <a:ext cx="1006107" cy="157862"/>
            <a:chOff x="2220913" y="3983038"/>
            <a:chExt cx="1041400" cy="115888"/>
          </a:xfrm>
        </p:grpSpPr>
        <p:sp>
          <p:nvSpPr>
            <p:cNvPr id="248"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9"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50" name="1 Devices - sensors"/>
          <p:cNvGrpSpPr/>
          <p:nvPr/>
        </p:nvGrpSpPr>
        <p:grpSpPr>
          <a:xfrm>
            <a:off x="-119909" y="2073757"/>
            <a:ext cx="3657869" cy="3487793"/>
            <a:chOff x="-977339" y="2485984"/>
            <a:chExt cx="3976839" cy="3501091"/>
          </a:xfrm>
        </p:grpSpPr>
        <p:sp>
          <p:nvSpPr>
            <p:cNvPr id="251" name="TextBox 250"/>
            <p:cNvSpPr txBox="1"/>
            <p:nvPr/>
          </p:nvSpPr>
          <p:spPr>
            <a:xfrm>
              <a:off x="-977339" y="2485984"/>
              <a:ext cx="3976839" cy="834165"/>
            </a:xfrm>
            <a:prstGeom prst="rect">
              <a:avLst/>
            </a:prstGeom>
            <a:noFill/>
            <a:ln>
              <a:noFill/>
              <a:headEnd type="none" w="med" len="med"/>
              <a:tailEnd type="none" w="med" len="med"/>
            </a:ln>
          </p:spPr>
          <p:txBody>
            <a:bodyPr wrap="square" lIns="0" tIns="0" rIns="0" bIns="0" rtlCol="0">
              <a:spAutoFit/>
            </a:bodyPr>
            <a:lstStyle/>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87CD8"/>
                  </a:solidFill>
                  <a:effectLst/>
                  <a:uLnTx/>
                  <a:uFillTx/>
                  <a:latin typeface="Segoe UI Light" panose="020B0502040204020203" pitchFamily="34" charset="0"/>
                  <a:ea typeface="+mn-ea"/>
                  <a:cs typeface="+mn-cs"/>
                </a:rPr>
                <a:t>Devices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Azure IoT SDK (OSS)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Linux, RTOS, mBed, Windows, </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Android, iOS </a:t>
              </a:r>
            </a:p>
          </p:txBody>
        </p:sp>
        <p:sp>
          <p:nvSpPr>
            <p:cNvPr id="252" name="Rectangle 251"/>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3"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5"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7"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9"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1"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261"/>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3"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5"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6" name="Group 265"/>
          <p:cNvGrpSpPr/>
          <p:nvPr/>
        </p:nvGrpSpPr>
        <p:grpSpPr>
          <a:xfrm rot="10800000">
            <a:off x="9596623" y="4338531"/>
            <a:ext cx="1006107" cy="158409"/>
            <a:chOff x="2220913" y="3983038"/>
            <a:chExt cx="1041400" cy="115888"/>
          </a:xfrm>
        </p:grpSpPr>
        <p:sp>
          <p:nvSpPr>
            <p:cNvPr id="26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70" name="Freeform 194"/>
          <p:cNvSpPr>
            <a:spLocks/>
          </p:cNvSpPr>
          <p:nvPr/>
        </p:nvSpPr>
        <p:spPr bwMode="auto">
          <a:xfrm flipV="1">
            <a:off x="4740171" y="4764053"/>
            <a:ext cx="773112" cy="357535"/>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Line 251"/>
          <p:cNvSpPr>
            <a:spLocks noChangeShapeType="1"/>
          </p:cNvSpPr>
          <p:nvPr/>
        </p:nvSpPr>
        <p:spPr bwMode="auto">
          <a:xfrm flipV="1">
            <a:off x="5480834" y="5111416"/>
            <a:ext cx="2406719" cy="10171"/>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2" name="Freeform 192"/>
          <p:cNvSpPr>
            <a:spLocks/>
          </p:cNvSpPr>
          <p:nvPr/>
        </p:nvSpPr>
        <p:spPr bwMode="auto">
          <a:xfrm>
            <a:off x="7100152" y="4242461"/>
            <a:ext cx="787400" cy="869275"/>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Line 217"/>
          <p:cNvSpPr>
            <a:spLocks noChangeShapeType="1"/>
          </p:cNvSpPr>
          <p:nvPr/>
        </p:nvSpPr>
        <p:spPr bwMode="auto">
          <a:xfrm flipH="1" flipV="1">
            <a:off x="7883082" y="3863354"/>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pic>
        <p:nvPicPr>
          <p:cNvPr id="136" name="Picture 135"/>
          <p:cNvPicPr>
            <a:picLocks noChangeAspect="1"/>
          </p:cNvPicPr>
          <p:nvPr/>
        </p:nvPicPr>
        <p:blipFill>
          <a:blip r:embed="rId3"/>
          <a:stretch>
            <a:fillRect/>
          </a:stretch>
        </p:blipFill>
        <p:spPr>
          <a:xfrm>
            <a:off x="6691309" y="2445000"/>
            <a:ext cx="756595" cy="807572"/>
          </a:xfrm>
          <a:prstGeom prst="rect">
            <a:avLst/>
          </a:prstGeom>
        </p:spPr>
      </p:pic>
    </p:spTree>
    <p:extLst>
      <p:ext uri="{BB962C8B-B14F-4D97-AF65-F5344CB8AC3E}">
        <p14:creationId xmlns:p14="http://schemas.microsoft.com/office/powerpoint/2010/main" val="51447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
                                        <p:tgtEl>
                                          <p:spTgt spid="150"/>
                                        </p:tgtEl>
                                      </p:cBhvr>
                                    </p:animEffect>
                                  </p:childTnLst>
                                </p:cTn>
                              </p:par>
                            </p:childTnLst>
                          </p:cTn>
                        </p:par>
                        <p:par>
                          <p:cTn id="8" fill="hold">
                            <p:stCondLst>
                              <p:cond delay="50"/>
                            </p:stCondLst>
                            <p:childTnLst>
                              <p:par>
                                <p:cTn id="9" presetID="10" presetClass="entr" presetSubtype="0" fill="hold" grpId="0" nodeType="afterEffect">
                                  <p:stCondLst>
                                    <p:cond delay="0"/>
                                  </p:stCondLst>
                                  <p:childTnLst>
                                    <p:set>
                                      <p:cBhvr>
                                        <p:cTn id="10" dur="1" fill="hold">
                                          <p:stCondLst>
                                            <p:cond delay="0"/>
                                          </p:stCondLst>
                                        </p:cTn>
                                        <p:tgtEl>
                                          <p:spTgt spid="221"/>
                                        </p:tgtEl>
                                        <p:attrNameLst>
                                          <p:attrName>style.visibility</p:attrName>
                                        </p:attrNameLst>
                                      </p:cBhvr>
                                      <p:to>
                                        <p:strVal val="visible"/>
                                      </p:to>
                                    </p:set>
                                    <p:animEffect transition="in" filter="fade">
                                      <p:cBhvr>
                                        <p:cTn id="11" dur="50"/>
                                        <p:tgtEl>
                                          <p:spTgt spid="221"/>
                                        </p:tgtEl>
                                      </p:cBhvr>
                                    </p:animEffect>
                                  </p:childTnLst>
                                </p:cTn>
                              </p:par>
                            </p:childTnLst>
                          </p:cTn>
                        </p:par>
                        <p:par>
                          <p:cTn id="12" fill="hold">
                            <p:stCondLst>
                              <p:cond delay="100"/>
                            </p:stCondLst>
                            <p:childTnLst>
                              <p:par>
                                <p:cTn id="13" presetID="10" presetClass="entr" presetSubtype="0" fill="hold" grpId="0" nodeType="after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fade">
                                      <p:cBhvr>
                                        <p:cTn id="15" dur="50"/>
                                        <p:tgtEl>
                                          <p:spTgt spid="161"/>
                                        </p:tgtEl>
                                      </p:cBhvr>
                                    </p:animEffect>
                                  </p:childTnLst>
                                </p:cTn>
                              </p:par>
                            </p:childTnLst>
                          </p:cTn>
                        </p:par>
                        <p:par>
                          <p:cTn id="16" fill="hold">
                            <p:stCondLst>
                              <p:cond delay="150"/>
                            </p:stCondLst>
                            <p:childTnLst>
                              <p:par>
                                <p:cTn id="17" presetID="10" presetClass="entr" presetSubtype="0" fill="hold" nodeType="after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
                                        <p:tgtEl>
                                          <p:spTgt spid="201"/>
                                        </p:tgtEl>
                                      </p:cBhvr>
                                    </p:animEffect>
                                  </p:childTnLst>
                                </p:cTn>
                              </p:par>
                            </p:childTnLst>
                          </p:cTn>
                        </p:par>
                        <p:par>
                          <p:cTn id="20" fill="hold">
                            <p:stCondLst>
                              <p:cond delay="200"/>
                            </p:stCondLst>
                            <p:childTnLst>
                              <p:par>
                                <p:cTn id="21" presetID="10" presetClass="entr" presetSubtype="0" fill="hold" grpId="0" nodeType="afterEffect">
                                  <p:stCondLst>
                                    <p:cond delay="0"/>
                                  </p:stCondLst>
                                  <p:childTnLst>
                                    <p:set>
                                      <p:cBhvr>
                                        <p:cTn id="22" dur="1" fill="hold">
                                          <p:stCondLst>
                                            <p:cond delay="0"/>
                                          </p:stCondLst>
                                        </p:cTn>
                                        <p:tgtEl>
                                          <p:spTgt spid="206"/>
                                        </p:tgtEl>
                                        <p:attrNameLst>
                                          <p:attrName>style.visibility</p:attrName>
                                        </p:attrNameLst>
                                      </p:cBhvr>
                                      <p:to>
                                        <p:strVal val="visible"/>
                                      </p:to>
                                    </p:set>
                                    <p:animEffect transition="in" filter="fade">
                                      <p:cBhvr>
                                        <p:cTn id="23" dur="50"/>
                                        <p:tgtEl>
                                          <p:spTgt spid="206"/>
                                        </p:tgtEl>
                                      </p:cBhvr>
                                    </p:animEffect>
                                  </p:childTnLst>
                                </p:cTn>
                              </p:par>
                            </p:childTnLst>
                          </p:cTn>
                        </p:par>
                        <p:par>
                          <p:cTn id="24" fill="hold">
                            <p:stCondLst>
                              <p:cond delay="250"/>
                            </p:stCondLst>
                            <p:childTnLst>
                              <p:par>
                                <p:cTn id="25" presetID="10" presetClass="entr" presetSubtype="0" fill="hold" grpId="0" nodeType="after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
                                        <p:tgtEl>
                                          <p:spTgt spid="162"/>
                                        </p:tgtEl>
                                      </p:cBhvr>
                                    </p:animEffect>
                                  </p:childTnLst>
                                </p:cTn>
                              </p:par>
                            </p:childTnLst>
                          </p:cTn>
                        </p:par>
                        <p:par>
                          <p:cTn id="28" fill="hold">
                            <p:stCondLst>
                              <p:cond delay="300"/>
                            </p:stCondLst>
                            <p:childTnLst>
                              <p:par>
                                <p:cTn id="29" presetID="10" presetClass="entr" presetSubtype="0" fill="hold" grpId="0" nodeType="afterEffect">
                                  <p:stCondLst>
                                    <p:cond delay="0"/>
                                  </p:stCondLst>
                                  <p:childTnLst>
                                    <p:set>
                                      <p:cBhvr>
                                        <p:cTn id="30" dur="1" fill="hold">
                                          <p:stCondLst>
                                            <p:cond delay="0"/>
                                          </p:stCondLst>
                                        </p:cTn>
                                        <p:tgtEl>
                                          <p:spTgt spid="174"/>
                                        </p:tgtEl>
                                        <p:attrNameLst>
                                          <p:attrName>style.visibility</p:attrName>
                                        </p:attrNameLst>
                                      </p:cBhvr>
                                      <p:to>
                                        <p:strVal val="visible"/>
                                      </p:to>
                                    </p:set>
                                    <p:animEffect transition="in" filter="fade">
                                      <p:cBhvr>
                                        <p:cTn id="31" dur="50"/>
                                        <p:tgtEl>
                                          <p:spTgt spid="174"/>
                                        </p:tgtEl>
                                      </p:cBhvr>
                                    </p:animEffect>
                                  </p:childTnLst>
                                </p:cTn>
                              </p:par>
                            </p:childTnLst>
                          </p:cTn>
                        </p:par>
                        <p:par>
                          <p:cTn id="32" fill="hold">
                            <p:stCondLst>
                              <p:cond delay="350"/>
                            </p:stCondLst>
                            <p:childTnLst>
                              <p:par>
                                <p:cTn id="33" presetID="10" presetClass="entr" presetSubtype="0" fill="hold" nodeType="afterEffect">
                                  <p:stCondLst>
                                    <p:cond delay="0"/>
                                  </p:stCondLst>
                                  <p:childTnLst>
                                    <p:set>
                                      <p:cBhvr>
                                        <p:cTn id="34" dur="1" fill="hold">
                                          <p:stCondLst>
                                            <p:cond delay="0"/>
                                          </p:stCondLst>
                                        </p:cTn>
                                        <p:tgtEl>
                                          <p:spTgt spid="165"/>
                                        </p:tgtEl>
                                        <p:attrNameLst>
                                          <p:attrName>style.visibility</p:attrName>
                                        </p:attrNameLst>
                                      </p:cBhvr>
                                      <p:to>
                                        <p:strVal val="visible"/>
                                      </p:to>
                                    </p:set>
                                    <p:animEffect transition="in" filter="fade">
                                      <p:cBhvr>
                                        <p:cTn id="35" dur="50"/>
                                        <p:tgtEl>
                                          <p:spTgt spid="165"/>
                                        </p:tgtEl>
                                      </p:cBhvr>
                                    </p:animEffect>
                                  </p:childTnLst>
                                </p:cTn>
                              </p:par>
                            </p:childTnLst>
                          </p:cTn>
                        </p:par>
                        <p:par>
                          <p:cTn id="36" fill="hold">
                            <p:stCondLst>
                              <p:cond delay="400"/>
                            </p:stCondLst>
                            <p:childTnLst>
                              <p:par>
                                <p:cTn id="37" presetID="10" presetClass="entr" presetSubtype="0" fill="hold" grpId="0" nodeType="afterEffect">
                                  <p:stCondLst>
                                    <p:cond delay="0"/>
                                  </p:stCondLst>
                                  <p:childTnLst>
                                    <p:set>
                                      <p:cBhvr>
                                        <p:cTn id="38" dur="1" fill="hold">
                                          <p:stCondLst>
                                            <p:cond delay="0"/>
                                          </p:stCondLst>
                                        </p:cTn>
                                        <p:tgtEl>
                                          <p:spTgt spid="170"/>
                                        </p:tgtEl>
                                        <p:attrNameLst>
                                          <p:attrName>style.visibility</p:attrName>
                                        </p:attrNameLst>
                                      </p:cBhvr>
                                      <p:to>
                                        <p:strVal val="visible"/>
                                      </p:to>
                                    </p:set>
                                    <p:animEffect transition="in" filter="fade">
                                      <p:cBhvr>
                                        <p:cTn id="39" dur="50"/>
                                        <p:tgtEl>
                                          <p:spTgt spid="170"/>
                                        </p:tgtEl>
                                      </p:cBhvr>
                                    </p:animEffect>
                                  </p:childTnLst>
                                </p:cTn>
                              </p:par>
                            </p:childTnLst>
                          </p:cTn>
                        </p:par>
                        <p:par>
                          <p:cTn id="40" fill="hold">
                            <p:stCondLst>
                              <p:cond delay="450"/>
                            </p:stCondLst>
                            <p:childTnLst>
                              <p:par>
                                <p:cTn id="41" presetID="10" presetClass="entr" presetSubtype="0" fill="hold" grpId="0" nodeType="afterEffect">
                                  <p:stCondLst>
                                    <p:cond delay="0"/>
                                  </p:stCondLst>
                                  <p:childTnLst>
                                    <p:set>
                                      <p:cBhvr>
                                        <p:cTn id="42" dur="1" fill="hold">
                                          <p:stCondLst>
                                            <p:cond delay="0"/>
                                          </p:stCondLst>
                                        </p:cTn>
                                        <p:tgtEl>
                                          <p:spTgt spid="270"/>
                                        </p:tgtEl>
                                        <p:attrNameLst>
                                          <p:attrName>style.visibility</p:attrName>
                                        </p:attrNameLst>
                                      </p:cBhvr>
                                      <p:to>
                                        <p:strVal val="visible"/>
                                      </p:to>
                                    </p:set>
                                    <p:animEffect transition="in" filter="fade">
                                      <p:cBhvr>
                                        <p:cTn id="43" dur="50"/>
                                        <p:tgtEl>
                                          <p:spTgt spid="270"/>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72"/>
                                        </p:tgtEl>
                                        <p:attrNameLst>
                                          <p:attrName>style.visibility</p:attrName>
                                        </p:attrNameLst>
                                      </p:cBhvr>
                                      <p:to>
                                        <p:strVal val="visible"/>
                                      </p:to>
                                    </p:set>
                                    <p:animEffect transition="in" filter="fade">
                                      <p:cBhvr>
                                        <p:cTn id="47" dur="50"/>
                                        <p:tgtEl>
                                          <p:spTgt spid="272"/>
                                        </p:tgtEl>
                                      </p:cBhvr>
                                    </p:animEffect>
                                  </p:childTnLst>
                                </p:cTn>
                              </p:par>
                            </p:childTnLst>
                          </p:cTn>
                        </p:par>
                        <p:par>
                          <p:cTn id="48" fill="hold">
                            <p:stCondLst>
                              <p:cond delay="550"/>
                            </p:stCondLst>
                            <p:childTnLst>
                              <p:par>
                                <p:cTn id="49" presetID="10" presetClass="entr" presetSubtype="0" fill="hold" grpId="0" nodeType="afterEffect">
                                  <p:stCondLst>
                                    <p:cond delay="0"/>
                                  </p:stCondLst>
                                  <p:childTnLst>
                                    <p:set>
                                      <p:cBhvr>
                                        <p:cTn id="50" dur="1" fill="hold">
                                          <p:stCondLst>
                                            <p:cond delay="0"/>
                                          </p:stCondLst>
                                        </p:cTn>
                                        <p:tgtEl>
                                          <p:spTgt spid="171"/>
                                        </p:tgtEl>
                                        <p:attrNameLst>
                                          <p:attrName>style.visibility</p:attrName>
                                        </p:attrNameLst>
                                      </p:cBhvr>
                                      <p:to>
                                        <p:strVal val="visible"/>
                                      </p:to>
                                    </p:set>
                                    <p:animEffect transition="in" filter="fade">
                                      <p:cBhvr>
                                        <p:cTn id="51" dur="50"/>
                                        <p:tgtEl>
                                          <p:spTgt spid="171"/>
                                        </p:tgtEl>
                                      </p:cBhvr>
                                    </p:animEffect>
                                  </p:childTnLst>
                                </p:cTn>
                              </p:par>
                            </p:childTnLst>
                          </p:cTn>
                        </p:par>
                        <p:par>
                          <p:cTn id="52" fill="hold">
                            <p:stCondLst>
                              <p:cond delay="600"/>
                            </p:stCondLst>
                            <p:childTnLst>
                              <p:par>
                                <p:cTn id="53" presetID="10" presetClass="entr" presetSubtype="0" fill="hold" grpId="0" nodeType="afterEffect">
                                  <p:stCondLst>
                                    <p:cond delay="0"/>
                                  </p:stCondLst>
                                  <p:childTnLst>
                                    <p:set>
                                      <p:cBhvr>
                                        <p:cTn id="54" dur="1" fill="hold">
                                          <p:stCondLst>
                                            <p:cond delay="0"/>
                                          </p:stCondLst>
                                        </p:cTn>
                                        <p:tgtEl>
                                          <p:spTgt spid="172"/>
                                        </p:tgtEl>
                                        <p:attrNameLst>
                                          <p:attrName>style.visibility</p:attrName>
                                        </p:attrNameLst>
                                      </p:cBhvr>
                                      <p:to>
                                        <p:strVal val="visible"/>
                                      </p:to>
                                    </p:set>
                                    <p:animEffect transition="in" filter="fade">
                                      <p:cBhvr>
                                        <p:cTn id="55" dur="50"/>
                                        <p:tgtEl>
                                          <p:spTgt spid="172"/>
                                        </p:tgtEl>
                                      </p:cBhvr>
                                    </p:animEffect>
                                  </p:childTnLst>
                                </p:cTn>
                              </p:par>
                            </p:childTnLst>
                          </p:cTn>
                        </p:par>
                        <p:par>
                          <p:cTn id="56" fill="hold">
                            <p:stCondLst>
                              <p:cond delay="650"/>
                            </p:stCondLst>
                            <p:childTnLst>
                              <p:par>
                                <p:cTn id="57" presetID="10" presetClass="entr" presetSubtype="0" fill="hold" grpId="0" nodeType="afterEffect">
                                  <p:stCondLst>
                                    <p:cond delay="0"/>
                                  </p:stCondLst>
                                  <p:childTnLst>
                                    <p:set>
                                      <p:cBhvr>
                                        <p:cTn id="58" dur="1" fill="hold">
                                          <p:stCondLst>
                                            <p:cond delay="0"/>
                                          </p:stCondLst>
                                        </p:cTn>
                                        <p:tgtEl>
                                          <p:spTgt spid="271"/>
                                        </p:tgtEl>
                                        <p:attrNameLst>
                                          <p:attrName>style.visibility</p:attrName>
                                        </p:attrNameLst>
                                      </p:cBhvr>
                                      <p:to>
                                        <p:strVal val="visible"/>
                                      </p:to>
                                    </p:set>
                                    <p:animEffect transition="in" filter="fade">
                                      <p:cBhvr>
                                        <p:cTn id="59" dur="50"/>
                                        <p:tgtEl>
                                          <p:spTgt spid="271"/>
                                        </p:tgtEl>
                                      </p:cBhvr>
                                    </p:animEffect>
                                  </p:childTnLst>
                                </p:cTn>
                              </p:par>
                            </p:childTnLst>
                          </p:cTn>
                        </p:par>
                        <p:par>
                          <p:cTn id="60" fill="hold">
                            <p:stCondLst>
                              <p:cond delay="700"/>
                            </p:stCondLst>
                            <p:childTnLst>
                              <p:par>
                                <p:cTn id="61" presetID="10" presetClass="entr" presetSubtype="0" fill="hold" grpId="0" nodeType="afterEffect">
                                  <p:stCondLst>
                                    <p:cond delay="0"/>
                                  </p:stCondLst>
                                  <p:childTnLst>
                                    <p:set>
                                      <p:cBhvr>
                                        <p:cTn id="62" dur="1" fill="hold">
                                          <p:stCondLst>
                                            <p:cond delay="0"/>
                                          </p:stCondLst>
                                        </p:cTn>
                                        <p:tgtEl>
                                          <p:spTgt spid="175"/>
                                        </p:tgtEl>
                                        <p:attrNameLst>
                                          <p:attrName>style.visibility</p:attrName>
                                        </p:attrNameLst>
                                      </p:cBhvr>
                                      <p:to>
                                        <p:strVal val="visible"/>
                                      </p:to>
                                    </p:set>
                                    <p:animEffect transition="in" filter="fade">
                                      <p:cBhvr>
                                        <p:cTn id="63" dur="50"/>
                                        <p:tgtEl>
                                          <p:spTgt spid="175"/>
                                        </p:tgtEl>
                                      </p:cBhvr>
                                    </p:animEffect>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
                                        <p:tgtEl>
                                          <p:spTgt spid="173"/>
                                        </p:tgtEl>
                                      </p:cBhvr>
                                    </p:animEffect>
                                  </p:childTnLst>
                                </p:cTn>
                              </p:par>
                            </p:childTnLst>
                          </p:cTn>
                        </p:par>
                        <p:par>
                          <p:cTn id="68" fill="hold">
                            <p:stCondLst>
                              <p:cond delay="800"/>
                            </p:stCondLst>
                            <p:childTnLst>
                              <p:par>
                                <p:cTn id="69" presetID="10" presetClass="entr" presetSubtype="0" fill="hold" grpId="0" nodeType="afterEffect">
                                  <p:stCondLst>
                                    <p:cond delay="0"/>
                                  </p:stCondLst>
                                  <p:childTnLst>
                                    <p:set>
                                      <p:cBhvr>
                                        <p:cTn id="70" dur="1" fill="hold">
                                          <p:stCondLst>
                                            <p:cond delay="0"/>
                                          </p:stCondLst>
                                        </p:cTn>
                                        <p:tgtEl>
                                          <p:spTgt spid="273"/>
                                        </p:tgtEl>
                                        <p:attrNameLst>
                                          <p:attrName>style.visibility</p:attrName>
                                        </p:attrNameLst>
                                      </p:cBhvr>
                                      <p:to>
                                        <p:strVal val="visible"/>
                                      </p:to>
                                    </p:set>
                                    <p:animEffect transition="in" filter="fade">
                                      <p:cBhvr>
                                        <p:cTn id="71" dur="50"/>
                                        <p:tgtEl>
                                          <p:spTgt spid="273"/>
                                        </p:tgtEl>
                                      </p:cBhvr>
                                    </p:animEffect>
                                  </p:childTnLst>
                                </p:cTn>
                              </p:par>
                            </p:childTnLst>
                          </p:cTn>
                        </p:par>
                        <p:par>
                          <p:cTn id="72" fill="hold">
                            <p:stCondLst>
                              <p:cond delay="850"/>
                            </p:stCondLst>
                            <p:childTnLst>
                              <p:par>
                                <p:cTn id="73" presetID="10" presetClass="entr" presetSubtype="0" fill="hold" grpId="0" nodeType="after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fade">
                                      <p:cBhvr>
                                        <p:cTn id="75" dur="50"/>
                                        <p:tgtEl>
                                          <p:spTgt spid="208"/>
                                        </p:tgtEl>
                                      </p:cBhvr>
                                    </p:animEffect>
                                  </p:childTnLst>
                                </p:cTn>
                              </p:par>
                            </p:childTnLst>
                          </p:cTn>
                        </p:par>
                        <p:par>
                          <p:cTn id="76" fill="hold">
                            <p:stCondLst>
                              <p:cond delay="900"/>
                            </p:stCondLst>
                            <p:childTnLst>
                              <p:par>
                                <p:cTn id="77" presetID="10" presetClass="entr" presetSubtype="0" fill="hold" grpId="0" nodeType="afterEffect">
                                  <p:stCondLst>
                                    <p:cond delay="0"/>
                                  </p:stCondLst>
                                  <p:childTnLst>
                                    <p:set>
                                      <p:cBhvr>
                                        <p:cTn id="78" dur="1" fill="hold">
                                          <p:stCondLst>
                                            <p:cond delay="0"/>
                                          </p:stCondLst>
                                        </p:cTn>
                                        <p:tgtEl>
                                          <p:spTgt spid="207"/>
                                        </p:tgtEl>
                                        <p:attrNameLst>
                                          <p:attrName>style.visibility</p:attrName>
                                        </p:attrNameLst>
                                      </p:cBhvr>
                                      <p:to>
                                        <p:strVal val="visible"/>
                                      </p:to>
                                    </p:set>
                                    <p:animEffect transition="in" filter="fade">
                                      <p:cBhvr>
                                        <p:cTn id="79" dur="50"/>
                                        <p:tgtEl>
                                          <p:spTgt spid="207"/>
                                        </p:tgtEl>
                                      </p:cBhvr>
                                    </p:animEffect>
                                  </p:childTnLst>
                                </p:cTn>
                              </p:par>
                            </p:childTnLst>
                          </p:cTn>
                        </p:par>
                        <p:par>
                          <p:cTn id="80" fill="hold">
                            <p:stCondLst>
                              <p:cond delay="950"/>
                            </p:stCondLst>
                            <p:childTnLst>
                              <p:par>
                                <p:cTn id="81" presetID="10" presetClass="entr" presetSubtype="0" fill="hold" nodeType="afterEffect">
                                  <p:stCondLst>
                                    <p:cond delay="0"/>
                                  </p:stCondLst>
                                  <p:childTnLst>
                                    <p:set>
                                      <p:cBhvr>
                                        <p:cTn id="82" dur="1" fill="hold">
                                          <p:stCondLst>
                                            <p:cond delay="0"/>
                                          </p:stCondLst>
                                        </p:cTn>
                                        <p:tgtEl>
                                          <p:spTgt spid="151"/>
                                        </p:tgtEl>
                                        <p:attrNameLst>
                                          <p:attrName>style.visibility</p:attrName>
                                        </p:attrNameLst>
                                      </p:cBhvr>
                                      <p:to>
                                        <p:strVal val="visible"/>
                                      </p:to>
                                    </p:set>
                                    <p:animEffect transition="in" filter="fade">
                                      <p:cBhvr>
                                        <p:cTn id="83" dur="50"/>
                                        <p:tgtEl>
                                          <p:spTgt spid="15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60"/>
                                        </p:tgtEl>
                                        <p:attrNameLst>
                                          <p:attrName>style.visibility</p:attrName>
                                        </p:attrNameLst>
                                      </p:cBhvr>
                                      <p:to>
                                        <p:strVal val="visible"/>
                                      </p:to>
                                    </p:set>
                                    <p:animEffect transition="in" filter="fade">
                                      <p:cBhvr>
                                        <p:cTn id="87" dur="50"/>
                                        <p:tgtEl>
                                          <p:spTgt spid="160"/>
                                        </p:tgtEl>
                                      </p:cBhvr>
                                    </p:animEffect>
                                  </p:childTnLst>
                                </p:cTn>
                              </p:par>
                            </p:childTnLst>
                          </p:cTn>
                        </p:par>
                        <p:par>
                          <p:cTn id="88" fill="hold">
                            <p:stCondLst>
                              <p:cond delay="1050"/>
                            </p:stCondLst>
                            <p:childTnLst>
                              <p:par>
                                <p:cTn id="89" presetID="10" presetClass="entr" presetSubtype="0" fill="hold" grpId="0" nodeType="afterEffect">
                                  <p:stCondLst>
                                    <p:cond delay="0"/>
                                  </p:stCondLst>
                                  <p:childTnLst>
                                    <p:set>
                                      <p:cBhvr>
                                        <p:cTn id="90" dur="1" fill="hold">
                                          <p:stCondLst>
                                            <p:cond delay="0"/>
                                          </p:stCondLst>
                                        </p:cTn>
                                        <p:tgtEl>
                                          <p:spTgt spid="163"/>
                                        </p:tgtEl>
                                        <p:attrNameLst>
                                          <p:attrName>style.visibility</p:attrName>
                                        </p:attrNameLst>
                                      </p:cBhvr>
                                      <p:to>
                                        <p:strVal val="visible"/>
                                      </p:to>
                                    </p:set>
                                    <p:animEffect transition="in" filter="fade">
                                      <p:cBhvr>
                                        <p:cTn id="91" dur="50"/>
                                        <p:tgtEl>
                                          <p:spTgt spid="163"/>
                                        </p:tgtEl>
                                      </p:cBhvr>
                                    </p:animEffect>
                                  </p:childTnLst>
                                </p:cTn>
                              </p:par>
                            </p:childTnLst>
                          </p:cTn>
                        </p:par>
                        <p:par>
                          <p:cTn id="92" fill="hold">
                            <p:stCondLst>
                              <p:cond delay="1100"/>
                            </p:stCondLst>
                            <p:childTnLst>
                              <p:par>
                                <p:cTn id="93" presetID="10" presetClass="entr" presetSubtype="0" fill="hold" nodeType="afterEffect">
                                  <p:stCondLst>
                                    <p:cond delay="0"/>
                                  </p:stCondLst>
                                  <p:childTnLst>
                                    <p:set>
                                      <p:cBhvr>
                                        <p:cTn id="94" dur="1" fill="hold">
                                          <p:stCondLst>
                                            <p:cond delay="0"/>
                                          </p:stCondLst>
                                        </p:cTn>
                                        <p:tgtEl>
                                          <p:spTgt spid="222"/>
                                        </p:tgtEl>
                                        <p:attrNameLst>
                                          <p:attrName>style.visibility</p:attrName>
                                        </p:attrNameLst>
                                      </p:cBhvr>
                                      <p:to>
                                        <p:strVal val="visible"/>
                                      </p:to>
                                    </p:set>
                                    <p:animEffect transition="in" filter="fade">
                                      <p:cBhvr>
                                        <p:cTn id="95" dur="50"/>
                                        <p:tgtEl>
                                          <p:spTgt spid="222"/>
                                        </p:tgtEl>
                                      </p:cBhvr>
                                    </p:animEffect>
                                  </p:childTnLst>
                                </p:cTn>
                              </p:par>
                            </p:childTnLst>
                          </p:cTn>
                        </p:par>
                        <p:par>
                          <p:cTn id="96" fill="hold">
                            <p:stCondLst>
                              <p:cond delay="1150"/>
                            </p:stCondLst>
                            <p:childTnLst>
                              <p:par>
                                <p:cTn id="97" presetID="10" presetClass="entr" presetSubtype="0" fill="hold" grpId="0" nodeType="afterEffect">
                                  <p:stCondLst>
                                    <p:cond delay="0"/>
                                  </p:stCondLst>
                                  <p:childTnLst>
                                    <p:set>
                                      <p:cBhvr>
                                        <p:cTn id="98" dur="1" fill="hold">
                                          <p:stCondLst>
                                            <p:cond delay="0"/>
                                          </p:stCondLst>
                                        </p:cTn>
                                        <p:tgtEl>
                                          <p:spTgt spid="237"/>
                                        </p:tgtEl>
                                        <p:attrNameLst>
                                          <p:attrName>style.visibility</p:attrName>
                                        </p:attrNameLst>
                                      </p:cBhvr>
                                      <p:to>
                                        <p:strVal val="visible"/>
                                      </p:to>
                                    </p:set>
                                    <p:animEffect transition="in" filter="fade">
                                      <p:cBhvr>
                                        <p:cTn id="99" dur="50"/>
                                        <p:tgtEl>
                                          <p:spTgt spid="237"/>
                                        </p:tgtEl>
                                      </p:cBhvr>
                                    </p:animEffect>
                                  </p:childTnLst>
                                </p:cTn>
                              </p:par>
                            </p:childTnLst>
                          </p:cTn>
                        </p:par>
                        <p:par>
                          <p:cTn id="100" fill="hold">
                            <p:stCondLst>
                              <p:cond delay="1200"/>
                            </p:stCondLst>
                            <p:childTnLst>
                              <p:par>
                                <p:cTn id="101" presetID="10" presetClass="entr" presetSubtype="0" fill="hold" grpId="0" nodeType="afterEffect">
                                  <p:stCondLst>
                                    <p:cond delay="0"/>
                                  </p:stCondLst>
                                  <p:childTnLst>
                                    <p:set>
                                      <p:cBhvr>
                                        <p:cTn id="102" dur="1" fill="hold">
                                          <p:stCondLst>
                                            <p:cond delay="0"/>
                                          </p:stCondLst>
                                        </p:cTn>
                                        <p:tgtEl>
                                          <p:spTgt spid="164"/>
                                        </p:tgtEl>
                                        <p:attrNameLst>
                                          <p:attrName>style.visibility</p:attrName>
                                        </p:attrNameLst>
                                      </p:cBhvr>
                                      <p:to>
                                        <p:strVal val="visible"/>
                                      </p:to>
                                    </p:set>
                                    <p:animEffect transition="in" filter="fade">
                                      <p:cBhvr>
                                        <p:cTn id="103" dur="50"/>
                                        <p:tgtEl>
                                          <p:spTgt spid="164"/>
                                        </p:tgtEl>
                                      </p:cBhvr>
                                    </p:animEffect>
                                  </p:childTnLst>
                                </p:cTn>
                              </p:par>
                            </p:childTnLst>
                          </p:cTn>
                        </p:par>
                        <p:par>
                          <p:cTn id="104" fill="hold">
                            <p:stCondLst>
                              <p:cond delay="1250"/>
                            </p:stCondLst>
                            <p:childTnLst>
                              <p:par>
                                <p:cTn id="105" presetID="10" presetClass="entr" presetSubtype="0" fill="hold" grpId="0" nodeType="afterEffect">
                                  <p:stCondLst>
                                    <p:cond delay="0"/>
                                  </p:stCondLst>
                                  <p:childTnLst>
                                    <p:set>
                                      <p:cBhvr>
                                        <p:cTn id="106" dur="1" fill="hold">
                                          <p:stCondLst>
                                            <p:cond delay="0"/>
                                          </p:stCondLst>
                                        </p:cTn>
                                        <p:tgtEl>
                                          <p:spTgt spid="214"/>
                                        </p:tgtEl>
                                        <p:attrNameLst>
                                          <p:attrName>style.visibility</p:attrName>
                                        </p:attrNameLst>
                                      </p:cBhvr>
                                      <p:to>
                                        <p:strVal val="visible"/>
                                      </p:to>
                                    </p:set>
                                    <p:animEffect transition="in" filter="fade">
                                      <p:cBhvr>
                                        <p:cTn id="107" dur="50"/>
                                        <p:tgtEl>
                                          <p:spTgt spid="214"/>
                                        </p:tgtEl>
                                      </p:cBhvr>
                                    </p:animEffect>
                                  </p:childTnLst>
                                </p:cTn>
                              </p:par>
                            </p:childTnLst>
                          </p:cTn>
                        </p:par>
                        <p:par>
                          <p:cTn id="108" fill="hold">
                            <p:stCondLst>
                              <p:cond delay="1300"/>
                            </p:stCondLst>
                            <p:childTnLst>
                              <p:par>
                                <p:cTn id="109" presetID="10" presetClass="entr" presetSubtype="0" fill="hold" grpId="0" nodeType="afterEffect">
                                  <p:stCondLst>
                                    <p:cond delay="0"/>
                                  </p:stCondLst>
                                  <p:childTnLst>
                                    <p:set>
                                      <p:cBhvr>
                                        <p:cTn id="110" dur="1" fill="hold">
                                          <p:stCondLst>
                                            <p:cond delay="0"/>
                                          </p:stCondLst>
                                        </p:cTn>
                                        <p:tgtEl>
                                          <p:spTgt spid="213"/>
                                        </p:tgtEl>
                                        <p:attrNameLst>
                                          <p:attrName>style.visibility</p:attrName>
                                        </p:attrNameLst>
                                      </p:cBhvr>
                                      <p:to>
                                        <p:strVal val="visible"/>
                                      </p:to>
                                    </p:set>
                                    <p:animEffect transition="in" filter="fade">
                                      <p:cBhvr>
                                        <p:cTn id="111" dur="50"/>
                                        <p:tgtEl>
                                          <p:spTgt spid="213"/>
                                        </p:tgtEl>
                                      </p:cBhvr>
                                    </p:animEffect>
                                  </p:childTnLst>
                                </p:cTn>
                              </p:par>
                            </p:childTnLst>
                          </p:cTn>
                        </p:par>
                        <p:par>
                          <p:cTn id="112" fill="hold">
                            <p:stCondLst>
                              <p:cond delay="1350"/>
                            </p:stCondLst>
                            <p:childTnLst>
                              <p:par>
                                <p:cTn id="113" presetID="10" presetClass="entr" presetSubtype="0" fill="hold" nodeType="afterEffect">
                                  <p:stCondLst>
                                    <p:cond delay="0"/>
                                  </p:stCondLst>
                                  <p:childTnLst>
                                    <p:set>
                                      <p:cBhvr>
                                        <p:cTn id="114" dur="1" fill="hold">
                                          <p:stCondLst>
                                            <p:cond delay="0"/>
                                          </p:stCondLst>
                                        </p:cTn>
                                        <p:tgtEl>
                                          <p:spTgt spid="209"/>
                                        </p:tgtEl>
                                        <p:attrNameLst>
                                          <p:attrName>style.visibility</p:attrName>
                                        </p:attrNameLst>
                                      </p:cBhvr>
                                      <p:to>
                                        <p:strVal val="visible"/>
                                      </p:to>
                                    </p:set>
                                    <p:animEffect transition="in" filter="fade">
                                      <p:cBhvr>
                                        <p:cTn id="115" dur="50"/>
                                        <p:tgtEl>
                                          <p:spTgt spid="209"/>
                                        </p:tgtEl>
                                      </p:cBhvr>
                                    </p:animEffect>
                                  </p:childTnLst>
                                </p:cTn>
                              </p:par>
                            </p:childTnLst>
                          </p:cTn>
                        </p:par>
                        <p:par>
                          <p:cTn id="116" fill="hold">
                            <p:stCondLst>
                              <p:cond delay="1400"/>
                            </p:stCondLst>
                            <p:childTnLst>
                              <p:par>
                                <p:cTn id="117" presetID="10" presetClass="entr" presetSubtype="0" fill="hold" grpId="0" nodeType="afterEffect">
                                  <p:stCondLst>
                                    <p:cond delay="0"/>
                                  </p:stCondLst>
                                  <p:childTnLst>
                                    <p:set>
                                      <p:cBhvr>
                                        <p:cTn id="118" dur="1" fill="hold">
                                          <p:stCondLst>
                                            <p:cond delay="0"/>
                                          </p:stCondLst>
                                        </p:cTn>
                                        <p:tgtEl>
                                          <p:spTgt spid="212"/>
                                        </p:tgtEl>
                                        <p:attrNameLst>
                                          <p:attrName>style.visibility</p:attrName>
                                        </p:attrNameLst>
                                      </p:cBhvr>
                                      <p:to>
                                        <p:strVal val="visible"/>
                                      </p:to>
                                    </p:set>
                                    <p:animEffect transition="in" filter="fade">
                                      <p:cBhvr>
                                        <p:cTn id="119" dur="50"/>
                                        <p:tgtEl>
                                          <p:spTgt spid="212"/>
                                        </p:tgtEl>
                                      </p:cBhvr>
                                    </p:animEffect>
                                  </p:childTnLst>
                                </p:cTn>
                              </p:par>
                            </p:childTnLst>
                          </p:cTn>
                        </p:par>
                        <p:par>
                          <p:cTn id="120" fill="hold">
                            <p:stCondLst>
                              <p:cond delay="1450"/>
                            </p:stCondLst>
                            <p:childTnLst>
                              <p:par>
                                <p:cTn id="121" presetID="10" presetClass="entr" presetSubtype="0" fill="hold" nodeType="afterEffect">
                                  <p:stCondLst>
                                    <p:cond delay="0"/>
                                  </p:stCondLst>
                                  <p:childTnLst>
                                    <p:set>
                                      <p:cBhvr>
                                        <p:cTn id="122" dur="1" fill="hold">
                                          <p:stCondLst>
                                            <p:cond delay="0"/>
                                          </p:stCondLst>
                                        </p:cTn>
                                        <p:tgtEl>
                                          <p:spTgt spid="247"/>
                                        </p:tgtEl>
                                        <p:attrNameLst>
                                          <p:attrName>style.visibility</p:attrName>
                                        </p:attrNameLst>
                                      </p:cBhvr>
                                      <p:to>
                                        <p:strVal val="visible"/>
                                      </p:to>
                                    </p:set>
                                    <p:animEffect transition="in" filter="fade">
                                      <p:cBhvr>
                                        <p:cTn id="123" dur="50"/>
                                        <p:tgtEl>
                                          <p:spTgt spid="247"/>
                                        </p:tgtEl>
                                      </p:cBhvr>
                                    </p:animEffect>
                                  </p:childTnLst>
                                </p:cTn>
                              </p:par>
                            </p:childTnLst>
                          </p:cTn>
                        </p:par>
                        <p:par>
                          <p:cTn id="124" fill="hold">
                            <p:stCondLst>
                              <p:cond delay="1500"/>
                            </p:stCondLst>
                            <p:childTnLst>
                              <p:par>
                                <p:cTn id="125" presetID="10" presetClass="entr" presetSubtype="0" fill="hold" nodeType="afterEffect">
                                  <p:stCondLst>
                                    <p:cond delay="0"/>
                                  </p:stCondLst>
                                  <p:childTnLst>
                                    <p:set>
                                      <p:cBhvr>
                                        <p:cTn id="126" dur="1" fill="hold">
                                          <p:stCondLst>
                                            <p:cond delay="0"/>
                                          </p:stCondLst>
                                        </p:cTn>
                                        <p:tgtEl>
                                          <p:spTgt spid="266"/>
                                        </p:tgtEl>
                                        <p:attrNameLst>
                                          <p:attrName>style.visibility</p:attrName>
                                        </p:attrNameLst>
                                      </p:cBhvr>
                                      <p:to>
                                        <p:strVal val="visible"/>
                                      </p:to>
                                    </p:set>
                                    <p:animEffect transition="in" filter="fade">
                                      <p:cBhvr>
                                        <p:cTn id="127" dur="50"/>
                                        <p:tgtEl>
                                          <p:spTgt spid="266"/>
                                        </p:tgtEl>
                                      </p:cBhvr>
                                    </p:animEffect>
                                  </p:childTnLst>
                                </p:cTn>
                              </p:par>
                            </p:childTnLst>
                          </p:cTn>
                        </p:par>
                        <p:par>
                          <p:cTn id="128" fill="hold">
                            <p:stCondLst>
                              <p:cond delay="1550"/>
                            </p:stCondLst>
                            <p:childTnLst>
                              <p:par>
                                <p:cTn id="129" presetID="10" presetClass="entr" presetSubtype="0" fill="hold" grpId="0" nodeType="afterEffect">
                                  <p:stCondLst>
                                    <p:cond delay="0"/>
                                  </p:stCondLst>
                                  <p:childTnLst>
                                    <p:set>
                                      <p:cBhvr>
                                        <p:cTn id="130" dur="1" fill="hold">
                                          <p:stCondLst>
                                            <p:cond delay="0"/>
                                          </p:stCondLst>
                                        </p:cTn>
                                        <p:tgtEl>
                                          <p:spTgt spid="149"/>
                                        </p:tgtEl>
                                        <p:attrNameLst>
                                          <p:attrName>style.visibility</p:attrName>
                                        </p:attrNameLst>
                                      </p:cBhvr>
                                      <p:to>
                                        <p:strVal val="visible"/>
                                      </p:to>
                                    </p:set>
                                    <p:animEffect transition="in" filter="fade">
                                      <p:cBhvr>
                                        <p:cTn id="131" dur="50"/>
                                        <p:tgtEl>
                                          <p:spTgt spid="149"/>
                                        </p:tgtEl>
                                      </p:cBhvr>
                                    </p:animEffect>
                                  </p:childTnLst>
                                </p:cTn>
                              </p:par>
                            </p:childTnLst>
                          </p:cTn>
                        </p:par>
                        <p:par>
                          <p:cTn id="132" fill="hold">
                            <p:stCondLst>
                              <p:cond delay="1600"/>
                            </p:stCondLst>
                            <p:childTnLst>
                              <p:par>
                                <p:cTn id="133" presetID="10" presetClass="entr" presetSubtype="0" fill="hold" nodeType="afterEffect">
                                  <p:stCondLst>
                                    <p:cond delay="0"/>
                                  </p:stCondLst>
                                  <p:childTnLst>
                                    <p:set>
                                      <p:cBhvr>
                                        <p:cTn id="134" dur="1" fill="hold">
                                          <p:stCondLst>
                                            <p:cond delay="0"/>
                                          </p:stCondLst>
                                        </p:cTn>
                                        <p:tgtEl>
                                          <p:spTgt spid="176"/>
                                        </p:tgtEl>
                                        <p:attrNameLst>
                                          <p:attrName>style.visibility</p:attrName>
                                        </p:attrNameLst>
                                      </p:cBhvr>
                                      <p:to>
                                        <p:strVal val="visible"/>
                                      </p:to>
                                    </p:set>
                                    <p:animEffect transition="in" filter="fade">
                                      <p:cBhvr>
                                        <p:cTn id="135" dur="50"/>
                                        <p:tgtEl>
                                          <p:spTgt spid="176"/>
                                        </p:tgtEl>
                                      </p:cBhvr>
                                    </p:animEffect>
                                  </p:childTnLst>
                                </p:cTn>
                              </p:par>
                            </p:childTnLst>
                          </p:cTn>
                        </p:par>
                        <p:par>
                          <p:cTn id="136" fill="hold">
                            <p:stCondLst>
                              <p:cond delay="1650"/>
                            </p:stCondLst>
                            <p:childTnLst>
                              <p:par>
                                <p:cTn id="137" presetID="10" presetClass="entr" presetSubtype="0" fill="hold" grpId="0" nodeType="afterEffect">
                                  <p:stCondLst>
                                    <p:cond delay="0"/>
                                  </p:stCondLst>
                                  <p:childTnLst>
                                    <p:set>
                                      <p:cBhvr>
                                        <p:cTn id="138" dur="1" fill="hold">
                                          <p:stCondLst>
                                            <p:cond delay="0"/>
                                          </p:stCondLst>
                                        </p:cTn>
                                        <p:tgtEl>
                                          <p:spTgt spid="192"/>
                                        </p:tgtEl>
                                        <p:attrNameLst>
                                          <p:attrName>style.visibility</p:attrName>
                                        </p:attrNameLst>
                                      </p:cBhvr>
                                      <p:to>
                                        <p:strVal val="visible"/>
                                      </p:to>
                                    </p:set>
                                    <p:animEffect transition="in" filter="fade">
                                      <p:cBhvr>
                                        <p:cTn id="139" dur="50"/>
                                        <p:tgtEl>
                                          <p:spTgt spid="192"/>
                                        </p:tgtEl>
                                      </p:cBhvr>
                                    </p:animEffect>
                                  </p:childTnLst>
                                </p:cTn>
                              </p:par>
                            </p:childTnLst>
                          </p:cTn>
                        </p:par>
                        <p:par>
                          <p:cTn id="140" fill="hold">
                            <p:stCondLst>
                              <p:cond delay="1700"/>
                            </p:stCondLst>
                            <p:childTnLst>
                              <p:par>
                                <p:cTn id="141" presetID="10" presetClass="entr" presetSubtype="0" fill="hold" grpId="0" nodeType="afterEffect">
                                  <p:stCondLst>
                                    <p:cond delay="0"/>
                                  </p:stCondLst>
                                  <p:childTnLst>
                                    <p:set>
                                      <p:cBhvr>
                                        <p:cTn id="142" dur="1" fill="hold">
                                          <p:stCondLst>
                                            <p:cond delay="0"/>
                                          </p:stCondLst>
                                        </p:cTn>
                                        <p:tgtEl>
                                          <p:spTgt spid="197"/>
                                        </p:tgtEl>
                                        <p:attrNameLst>
                                          <p:attrName>style.visibility</p:attrName>
                                        </p:attrNameLst>
                                      </p:cBhvr>
                                      <p:to>
                                        <p:strVal val="visible"/>
                                      </p:to>
                                    </p:set>
                                    <p:animEffect transition="in" filter="fade">
                                      <p:cBhvr>
                                        <p:cTn id="143" dur="50"/>
                                        <p:tgtEl>
                                          <p:spTgt spid="197"/>
                                        </p:tgtEl>
                                      </p:cBhvr>
                                    </p:animEffect>
                                  </p:childTnLst>
                                </p:cTn>
                              </p:par>
                            </p:childTnLst>
                          </p:cTn>
                        </p:par>
                        <p:par>
                          <p:cTn id="144" fill="hold">
                            <p:stCondLst>
                              <p:cond delay="1750"/>
                            </p:stCondLst>
                            <p:childTnLst>
                              <p:par>
                                <p:cTn id="145" presetID="10" presetClass="entr" presetSubtype="0" fill="hold" grpId="0" nodeType="afterEffect">
                                  <p:stCondLst>
                                    <p:cond delay="0"/>
                                  </p:stCondLst>
                                  <p:childTnLst>
                                    <p:set>
                                      <p:cBhvr>
                                        <p:cTn id="146" dur="1" fill="hold">
                                          <p:stCondLst>
                                            <p:cond delay="0"/>
                                          </p:stCondLst>
                                        </p:cTn>
                                        <p:tgtEl>
                                          <p:spTgt spid="198"/>
                                        </p:tgtEl>
                                        <p:attrNameLst>
                                          <p:attrName>style.visibility</p:attrName>
                                        </p:attrNameLst>
                                      </p:cBhvr>
                                      <p:to>
                                        <p:strVal val="visible"/>
                                      </p:to>
                                    </p:set>
                                    <p:animEffect transition="in" filter="fade">
                                      <p:cBhvr>
                                        <p:cTn id="147" dur="50"/>
                                        <p:tgtEl>
                                          <p:spTgt spid="198"/>
                                        </p:tgtEl>
                                      </p:cBhvr>
                                    </p:animEffect>
                                  </p:childTnLst>
                                </p:cTn>
                              </p:par>
                            </p:childTnLst>
                          </p:cTn>
                        </p:par>
                        <p:par>
                          <p:cTn id="148" fill="hold">
                            <p:stCondLst>
                              <p:cond delay="1800"/>
                            </p:stCondLst>
                            <p:childTnLst>
                              <p:par>
                                <p:cTn id="149" presetID="10" presetClass="entr" presetSubtype="0" fill="hold" grpId="0" nodeType="afterEffect">
                                  <p:stCondLst>
                                    <p:cond delay="0"/>
                                  </p:stCondLst>
                                  <p:childTnLst>
                                    <p:set>
                                      <p:cBhvr>
                                        <p:cTn id="150" dur="1" fill="hold">
                                          <p:stCondLst>
                                            <p:cond delay="0"/>
                                          </p:stCondLst>
                                        </p:cTn>
                                        <p:tgtEl>
                                          <p:spTgt spid="195"/>
                                        </p:tgtEl>
                                        <p:attrNameLst>
                                          <p:attrName>style.visibility</p:attrName>
                                        </p:attrNameLst>
                                      </p:cBhvr>
                                      <p:to>
                                        <p:strVal val="visible"/>
                                      </p:to>
                                    </p:set>
                                    <p:animEffect transition="in" filter="fade">
                                      <p:cBhvr>
                                        <p:cTn id="151" dur="50"/>
                                        <p:tgtEl>
                                          <p:spTgt spid="195"/>
                                        </p:tgtEl>
                                      </p:cBhvr>
                                    </p:animEffect>
                                  </p:childTnLst>
                                </p:cTn>
                              </p:par>
                            </p:childTnLst>
                          </p:cTn>
                        </p:par>
                        <p:par>
                          <p:cTn id="152" fill="hold">
                            <p:stCondLst>
                              <p:cond delay="1850"/>
                            </p:stCondLst>
                            <p:childTnLst>
                              <p:par>
                                <p:cTn id="153" presetID="10" presetClass="entr" presetSubtype="0" fill="hold" grpId="0" nodeType="afterEffect">
                                  <p:stCondLst>
                                    <p:cond delay="0"/>
                                  </p:stCondLst>
                                  <p:childTnLst>
                                    <p:set>
                                      <p:cBhvr>
                                        <p:cTn id="154" dur="1" fill="hold">
                                          <p:stCondLst>
                                            <p:cond delay="0"/>
                                          </p:stCondLst>
                                        </p:cTn>
                                        <p:tgtEl>
                                          <p:spTgt spid="194"/>
                                        </p:tgtEl>
                                        <p:attrNameLst>
                                          <p:attrName>style.visibility</p:attrName>
                                        </p:attrNameLst>
                                      </p:cBhvr>
                                      <p:to>
                                        <p:strVal val="visible"/>
                                      </p:to>
                                    </p:set>
                                    <p:animEffect transition="in" filter="fade">
                                      <p:cBhvr>
                                        <p:cTn id="155" dur="50"/>
                                        <p:tgtEl>
                                          <p:spTgt spid="194"/>
                                        </p:tgtEl>
                                      </p:cBhvr>
                                    </p:animEffect>
                                  </p:childTnLst>
                                </p:cTn>
                              </p:par>
                            </p:childTnLst>
                          </p:cTn>
                        </p:par>
                        <p:par>
                          <p:cTn id="156" fill="hold">
                            <p:stCondLst>
                              <p:cond delay="1900"/>
                            </p:stCondLst>
                            <p:childTnLst>
                              <p:par>
                                <p:cTn id="157" presetID="10" presetClass="entr" presetSubtype="0" fill="hold" grpId="0" nodeType="afterEffect">
                                  <p:stCondLst>
                                    <p:cond delay="0"/>
                                  </p:stCondLst>
                                  <p:childTnLst>
                                    <p:set>
                                      <p:cBhvr>
                                        <p:cTn id="158" dur="1" fill="hold">
                                          <p:stCondLst>
                                            <p:cond delay="0"/>
                                          </p:stCondLst>
                                        </p:cTn>
                                        <p:tgtEl>
                                          <p:spTgt spid="193"/>
                                        </p:tgtEl>
                                        <p:attrNameLst>
                                          <p:attrName>style.visibility</p:attrName>
                                        </p:attrNameLst>
                                      </p:cBhvr>
                                      <p:to>
                                        <p:strVal val="visible"/>
                                      </p:to>
                                    </p:set>
                                    <p:animEffect transition="in" filter="fade">
                                      <p:cBhvr>
                                        <p:cTn id="159" dur="50"/>
                                        <p:tgtEl>
                                          <p:spTgt spid="193"/>
                                        </p:tgtEl>
                                      </p:cBhvr>
                                    </p:animEffect>
                                  </p:childTnLst>
                                </p:cTn>
                              </p:par>
                            </p:childTnLst>
                          </p:cTn>
                        </p:par>
                        <p:par>
                          <p:cTn id="160" fill="hold">
                            <p:stCondLst>
                              <p:cond delay="1950"/>
                            </p:stCondLst>
                            <p:childTnLst>
                              <p:par>
                                <p:cTn id="161" presetID="10" presetClass="entr" presetSubtype="0" fill="hold" grpId="0" nodeType="afterEffect">
                                  <p:stCondLst>
                                    <p:cond delay="0"/>
                                  </p:stCondLst>
                                  <p:childTnLst>
                                    <p:set>
                                      <p:cBhvr>
                                        <p:cTn id="162" dur="1" fill="hold">
                                          <p:stCondLst>
                                            <p:cond delay="0"/>
                                          </p:stCondLst>
                                        </p:cTn>
                                        <p:tgtEl>
                                          <p:spTgt spid="199"/>
                                        </p:tgtEl>
                                        <p:attrNameLst>
                                          <p:attrName>style.visibility</p:attrName>
                                        </p:attrNameLst>
                                      </p:cBhvr>
                                      <p:to>
                                        <p:strVal val="visible"/>
                                      </p:to>
                                    </p:set>
                                    <p:animEffect transition="in" filter="fade">
                                      <p:cBhvr>
                                        <p:cTn id="163" dur="50"/>
                                        <p:tgtEl>
                                          <p:spTgt spid="199"/>
                                        </p:tgtEl>
                                      </p:cBhvr>
                                    </p:animEffect>
                                  </p:childTnLst>
                                </p:cTn>
                              </p:par>
                            </p:childTnLst>
                          </p:cTn>
                        </p:par>
                        <p:par>
                          <p:cTn id="164" fill="hold">
                            <p:stCondLst>
                              <p:cond delay="2000"/>
                            </p:stCondLst>
                            <p:childTnLst>
                              <p:par>
                                <p:cTn id="165" presetID="10" presetClass="entr" presetSubtype="0" fill="hold" grpId="0" nodeType="afterEffect">
                                  <p:stCondLst>
                                    <p:cond delay="0"/>
                                  </p:stCondLst>
                                  <p:childTnLst>
                                    <p:set>
                                      <p:cBhvr>
                                        <p:cTn id="166" dur="1" fill="hold">
                                          <p:stCondLst>
                                            <p:cond delay="0"/>
                                          </p:stCondLst>
                                        </p:cTn>
                                        <p:tgtEl>
                                          <p:spTgt spid="196"/>
                                        </p:tgtEl>
                                        <p:attrNameLst>
                                          <p:attrName>style.visibility</p:attrName>
                                        </p:attrNameLst>
                                      </p:cBhvr>
                                      <p:to>
                                        <p:strVal val="visible"/>
                                      </p:to>
                                    </p:set>
                                    <p:animEffect transition="in" filter="fade">
                                      <p:cBhvr>
                                        <p:cTn id="167" dur="50"/>
                                        <p:tgtEl>
                                          <p:spTgt spid="196"/>
                                        </p:tgtEl>
                                      </p:cBhvr>
                                    </p:animEffect>
                                  </p:childTnLst>
                                </p:cTn>
                              </p:par>
                            </p:childTnLst>
                          </p:cTn>
                        </p:par>
                        <p:par>
                          <p:cTn id="168" fill="hold">
                            <p:stCondLst>
                              <p:cond delay="2050"/>
                            </p:stCondLst>
                            <p:childTnLst>
                              <p:par>
                                <p:cTn id="169" presetID="10" presetClass="entr" presetSubtype="0" fill="hold" grpId="0" nodeType="afterEffect">
                                  <p:stCondLst>
                                    <p:cond delay="0"/>
                                  </p:stCondLst>
                                  <p:childTnLst>
                                    <p:set>
                                      <p:cBhvr>
                                        <p:cTn id="170" dur="1" fill="hold">
                                          <p:stCondLst>
                                            <p:cond delay="0"/>
                                          </p:stCondLst>
                                        </p:cTn>
                                        <p:tgtEl>
                                          <p:spTgt spid="200"/>
                                        </p:tgtEl>
                                        <p:attrNameLst>
                                          <p:attrName>style.visibility</p:attrName>
                                        </p:attrNameLst>
                                      </p:cBhvr>
                                      <p:to>
                                        <p:strVal val="visible"/>
                                      </p:to>
                                    </p:set>
                                    <p:animEffect transition="in" filter="fade">
                                      <p:cBhvr>
                                        <p:cTn id="171" dur="50"/>
                                        <p:tgtEl>
                                          <p:spTgt spid="200"/>
                                        </p:tgtEl>
                                      </p:cBhvr>
                                    </p:animEffect>
                                  </p:childTnLst>
                                </p:cTn>
                              </p:par>
                            </p:childTnLst>
                          </p:cTn>
                        </p:par>
                        <p:par>
                          <p:cTn id="172" fill="hold">
                            <p:stCondLst>
                              <p:cond delay="2100"/>
                            </p:stCondLst>
                            <p:childTnLst>
                              <p:par>
                                <p:cTn id="173" presetID="10" presetClass="entr" presetSubtype="0" fill="hold" nodeType="afterEffect">
                                  <p:stCondLst>
                                    <p:cond delay="0"/>
                                  </p:stCondLst>
                                  <p:childTnLst>
                                    <p:set>
                                      <p:cBhvr>
                                        <p:cTn id="174" dur="1" fill="hold">
                                          <p:stCondLst>
                                            <p:cond delay="0"/>
                                          </p:stCondLst>
                                        </p:cTn>
                                        <p:tgtEl>
                                          <p:spTgt spid="215"/>
                                        </p:tgtEl>
                                        <p:attrNameLst>
                                          <p:attrName>style.visibility</p:attrName>
                                        </p:attrNameLst>
                                      </p:cBhvr>
                                      <p:to>
                                        <p:strVal val="visible"/>
                                      </p:to>
                                    </p:set>
                                    <p:animEffect transition="in" filter="fade">
                                      <p:cBhvr>
                                        <p:cTn id="175" dur="50"/>
                                        <p:tgtEl>
                                          <p:spTgt spid="215"/>
                                        </p:tgtEl>
                                      </p:cBhvr>
                                    </p:animEffect>
                                  </p:childTnLst>
                                </p:cTn>
                              </p:par>
                            </p:childTnLst>
                          </p:cTn>
                        </p:par>
                        <p:par>
                          <p:cTn id="176" fill="hold">
                            <p:stCondLst>
                              <p:cond delay="2150"/>
                            </p:stCondLst>
                            <p:childTnLst>
                              <p:par>
                                <p:cTn id="177" presetID="10" presetClass="entr" presetSubtype="0" fill="hold" grpId="0" nodeType="afterEffect">
                                  <p:stCondLst>
                                    <p:cond delay="0"/>
                                  </p:stCondLst>
                                  <p:childTnLst>
                                    <p:set>
                                      <p:cBhvr>
                                        <p:cTn id="178" dur="1" fill="hold">
                                          <p:stCondLst>
                                            <p:cond delay="0"/>
                                          </p:stCondLst>
                                        </p:cTn>
                                        <p:tgtEl>
                                          <p:spTgt spid="220"/>
                                        </p:tgtEl>
                                        <p:attrNameLst>
                                          <p:attrName>style.visibility</p:attrName>
                                        </p:attrNameLst>
                                      </p:cBhvr>
                                      <p:to>
                                        <p:strVal val="visible"/>
                                      </p:to>
                                    </p:set>
                                    <p:animEffect transition="in" filter="fade">
                                      <p:cBhvr>
                                        <p:cTn id="179" dur="50"/>
                                        <p:tgtEl>
                                          <p:spTgt spid="220"/>
                                        </p:tgtEl>
                                      </p:cBhvr>
                                    </p:animEffect>
                                  </p:childTnLst>
                                </p:cTn>
                              </p:par>
                            </p:childTnLst>
                          </p:cTn>
                        </p:par>
                        <p:par>
                          <p:cTn id="180" fill="hold">
                            <p:stCondLst>
                              <p:cond delay="2200"/>
                            </p:stCondLst>
                            <p:childTnLst>
                              <p:par>
                                <p:cTn id="181" presetID="10" presetClass="entr" presetSubtype="0" fill="hold" grpId="0" nodeType="afterEffect">
                                  <p:stCondLst>
                                    <p:cond delay="0"/>
                                  </p:stCondLst>
                                  <p:childTnLst>
                                    <p:set>
                                      <p:cBhvr>
                                        <p:cTn id="182" dur="1" fill="hold">
                                          <p:stCondLst>
                                            <p:cond delay="0"/>
                                          </p:stCondLst>
                                        </p:cTn>
                                        <p:tgtEl>
                                          <p:spTgt spid="219"/>
                                        </p:tgtEl>
                                        <p:attrNameLst>
                                          <p:attrName>style.visibility</p:attrName>
                                        </p:attrNameLst>
                                      </p:cBhvr>
                                      <p:to>
                                        <p:strVal val="visible"/>
                                      </p:to>
                                    </p:set>
                                    <p:animEffect transition="in" filter="fade">
                                      <p:cBhvr>
                                        <p:cTn id="183" dur="50"/>
                                        <p:tgtEl>
                                          <p:spTgt spid="219"/>
                                        </p:tgtEl>
                                      </p:cBhvr>
                                    </p:animEffect>
                                  </p:childTnLst>
                                </p:cTn>
                              </p:par>
                            </p:childTnLst>
                          </p:cTn>
                        </p:par>
                        <p:par>
                          <p:cTn id="184" fill="hold">
                            <p:stCondLst>
                              <p:cond delay="2250"/>
                            </p:stCondLst>
                            <p:childTnLst>
                              <p:par>
                                <p:cTn id="185" presetID="10" presetClass="entr" presetSubtype="0" fill="hold" nodeType="afterEffect">
                                  <p:stCondLst>
                                    <p:cond delay="0"/>
                                  </p:stCondLst>
                                  <p:childTnLst>
                                    <p:set>
                                      <p:cBhvr>
                                        <p:cTn id="186" dur="1" fill="hold">
                                          <p:stCondLst>
                                            <p:cond delay="0"/>
                                          </p:stCondLst>
                                        </p:cTn>
                                        <p:tgtEl>
                                          <p:spTgt spid="250"/>
                                        </p:tgtEl>
                                        <p:attrNameLst>
                                          <p:attrName>style.visibility</p:attrName>
                                        </p:attrNameLst>
                                      </p:cBhvr>
                                      <p:to>
                                        <p:strVal val="visible"/>
                                      </p:to>
                                    </p:set>
                                    <p:animEffect transition="in" filter="fade">
                                      <p:cBhvr>
                                        <p:cTn id="187" dur="50"/>
                                        <p:tgtEl>
                                          <p:spTgt spid="250"/>
                                        </p:tgtEl>
                                      </p:cBhvr>
                                    </p:animEffect>
                                  </p:childTnLst>
                                </p:cTn>
                              </p:par>
                            </p:childTnLst>
                          </p:cTn>
                        </p:par>
                        <p:par>
                          <p:cTn id="188" fill="hold">
                            <p:stCondLst>
                              <p:cond delay="2300"/>
                            </p:stCondLst>
                            <p:childTnLst>
                              <p:par>
                                <p:cTn id="189" presetID="10" presetClass="entr" presetSubtype="0" fill="hold" nodeType="afterEffect">
                                  <p:stCondLst>
                                    <p:cond delay="0"/>
                                  </p:stCondLst>
                                  <p:childTnLst>
                                    <p:set>
                                      <p:cBhvr>
                                        <p:cTn id="190" dur="1" fill="hold">
                                          <p:stCondLst>
                                            <p:cond delay="0"/>
                                          </p:stCondLst>
                                        </p:cTn>
                                        <p:tgtEl>
                                          <p:spTgt spid="143"/>
                                        </p:tgtEl>
                                        <p:attrNameLst>
                                          <p:attrName>style.visibility</p:attrName>
                                        </p:attrNameLst>
                                      </p:cBhvr>
                                      <p:to>
                                        <p:strVal val="visible"/>
                                      </p:to>
                                    </p:set>
                                    <p:animEffect transition="in" filter="fade">
                                      <p:cBhvr>
                                        <p:cTn id="191" dur="50"/>
                                        <p:tgtEl>
                                          <p:spTgt spid="143"/>
                                        </p:tgtEl>
                                      </p:cBhvr>
                                    </p:animEffect>
                                  </p:childTnLst>
                                </p:cTn>
                              </p:par>
                            </p:childTnLst>
                          </p:cTn>
                        </p:par>
                        <p:par>
                          <p:cTn id="192" fill="hold">
                            <p:stCondLst>
                              <p:cond delay="2350"/>
                            </p:stCondLst>
                            <p:childTnLst>
                              <p:par>
                                <p:cTn id="193" presetID="10" presetClass="entr" presetSubtype="0" fill="hold" nodeType="afterEffect">
                                  <p:stCondLst>
                                    <p:cond delay="0"/>
                                  </p:stCondLst>
                                  <p:childTnLst>
                                    <p:set>
                                      <p:cBhvr>
                                        <p:cTn id="194" dur="1" fill="hold">
                                          <p:stCondLst>
                                            <p:cond delay="0"/>
                                          </p:stCondLst>
                                        </p:cTn>
                                        <p:tgtEl>
                                          <p:spTgt spid="146"/>
                                        </p:tgtEl>
                                        <p:attrNameLst>
                                          <p:attrName>style.visibility</p:attrName>
                                        </p:attrNameLst>
                                      </p:cBhvr>
                                      <p:to>
                                        <p:strVal val="visible"/>
                                      </p:to>
                                    </p:set>
                                    <p:animEffect transition="in" filter="fade">
                                      <p:cBhvr>
                                        <p:cTn id="195" dur="50"/>
                                        <p:tgtEl>
                                          <p:spTgt spid="146"/>
                                        </p:tgtEl>
                                      </p:cBhvr>
                                    </p:animEffect>
                                  </p:childTnLst>
                                </p:cTn>
                              </p:par>
                            </p:childTnLst>
                          </p:cTn>
                        </p:par>
                        <p:par>
                          <p:cTn id="196" fill="hold">
                            <p:stCondLst>
                              <p:cond delay="2400"/>
                            </p:stCondLst>
                            <p:childTnLst>
                              <p:par>
                                <p:cTn id="197" presetID="10" presetClass="entr" presetSubtype="0" fill="hold" nodeType="afterEffect">
                                  <p:stCondLst>
                                    <p:cond delay="0"/>
                                  </p:stCondLst>
                                  <p:childTnLst>
                                    <p:set>
                                      <p:cBhvr>
                                        <p:cTn id="198" dur="1" fill="hold">
                                          <p:stCondLst>
                                            <p:cond delay="0"/>
                                          </p:stCondLst>
                                        </p:cTn>
                                        <p:tgtEl>
                                          <p:spTgt spid="136"/>
                                        </p:tgtEl>
                                        <p:attrNameLst>
                                          <p:attrName>style.visibility</p:attrName>
                                        </p:attrNameLst>
                                      </p:cBhvr>
                                      <p:to>
                                        <p:strVal val="visible"/>
                                      </p:to>
                                    </p:set>
                                    <p:animEffect transition="in" filter="fade">
                                      <p:cBhvr>
                                        <p:cTn id="199" dur="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60" grpId="0"/>
      <p:bldP spid="161" grpId="0" animBg="1"/>
      <p:bldP spid="162" grpId="0" animBg="1"/>
      <p:bldP spid="163" grpId="0" animBg="1"/>
      <p:bldP spid="164" grpId="0" animBg="1"/>
      <p:bldP spid="170" grpId="0"/>
      <p:bldP spid="171" grpId="0" animBg="1"/>
      <p:bldP spid="172" grpId="0"/>
      <p:bldP spid="173" grpId="0" animBg="1"/>
      <p:bldP spid="174" grpId="0" animBg="1"/>
      <p:bldP spid="175" grpId="0" animBg="1"/>
      <p:bldP spid="192" grpId="0"/>
      <p:bldP spid="193" grpId="0" animBg="1"/>
      <p:bldP spid="194" grpId="0" animBg="1"/>
      <p:bldP spid="195" grpId="0" animBg="1"/>
      <p:bldP spid="196" grpId="0" animBg="1"/>
      <p:bldP spid="197" grpId="0" animBg="1"/>
      <p:bldP spid="198" grpId="0" animBg="1"/>
      <p:bldP spid="199" grpId="0" animBg="1"/>
      <p:bldP spid="200" grpId="0" animBg="1"/>
      <p:bldP spid="206" grpId="0"/>
      <p:bldP spid="207" grpId="0" animBg="1"/>
      <p:bldP spid="208" grpId="0" animBg="1"/>
      <p:bldP spid="212" grpId="0"/>
      <p:bldP spid="213" grpId="0" animBg="1"/>
      <p:bldP spid="214" grpId="0" animBg="1"/>
      <p:bldP spid="219" grpId="0"/>
      <p:bldP spid="220" grpId="0"/>
      <p:bldP spid="221" grpId="0"/>
      <p:bldP spid="237" grpId="0"/>
      <p:bldP spid="270" grpId="0" animBg="1"/>
      <p:bldP spid="271" grpId="0" animBg="1"/>
      <p:bldP spid="272" grpId="0" animBg="1"/>
      <p:bldP spid="27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Hub</a:t>
            </a:r>
          </a:p>
        </p:txBody>
      </p:sp>
      <p:sp>
        <p:nvSpPr>
          <p:cNvPr id="5" name="Text Placeholder 5"/>
          <p:cNvSpPr>
            <a:spLocks noGrp="1"/>
          </p:cNvSpPr>
          <p:nvPr>
            <p:ph type="body" sz="quarter" idx="10"/>
          </p:nvPr>
        </p:nvSpPr>
        <p:spPr>
          <a:xfrm>
            <a:off x="237494" y="1521729"/>
            <a:ext cx="6019800" cy="4961358"/>
          </a:xfrm>
        </p:spPr>
        <p:txBody>
          <a:bodyPr/>
          <a:lstStyle/>
          <a:p>
            <a:r>
              <a:rPr lang="en-US" sz="3200" dirty="0"/>
              <a:t>Designed for IoT</a:t>
            </a:r>
          </a:p>
          <a:p>
            <a:pPr lvl="1"/>
            <a:r>
              <a:rPr lang="en-US" sz="1600" dirty="0"/>
              <a:t>Connectivity, Security &amp; Management for billions of devices</a:t>
            </a:r>
          </a:p>
          <a:p>
            <a:pPr lvl="1"/>
            <a:endParaRPr lang="en-US" sz="1600" dirty="0"/>
          </a:p>
          <a:p>
            <a:r>
              <a:rPr lang="en-US" sz="3200" dirty="0"/>
              <a:t>Service Assisted Communications</a:t>
            </a:r>
          </a:p>
          <a:p>
            <a:pPr lvl="1"/>
            <a:r>
              <a:rPr lang="en-US" sz="1600" dirty="0"/>
              <a:t>Devices are not servers</a:t>
            </a:r>
          </a:p>
          <a:p>
            <a:pPr lvl="1"/>
            <a:r>
              <a:rPr lang="en-US" sz="1600" dirty="0"/>
              <a:t>Use IoT Hub to enable secure bi-directional communications</a:t>
            </a:r>
          </a:p>
          <a:p>
            <a:pPr lvl="1"/>
            <a:endParaRPr lang="en-US" sz="1600" dirty="0"/>
          </a:p>
          <a:p>
            <a:r>
              <a:rPr lang="en-US" sz="3200" dirty="0"/>
              <a:t>Cloud Scale Messaging</a:t>
            </a:r>
          </a:p>
          <a:p>
            <a:pPr lvl="1"/>
            <a:r>
              <a:rPr lang="en-US" sz="1600" dirty="0"/>
              <a:t>Device-to-cloud and Cloud-to-device</a:t>
            </a:r>
          </a:p>
          <a:p>
            <a:pPr lvl="1"/>
            <a:r>
              <a:rPr lang="en-US" sz="1600" dirty="0"/>
              <a:t>Durable message inbox/outbox per device</a:t>
            </a:r>
          </a:p>
          <a:p>
            <a:pPr lvl="1"/>
            <a:endParaRPr lang="en-US" sz="1600" dirty="0"/>
          </a:p>
          <a:p>
            <a:r>
              <a:rPr lang="en-US" sz="3200" dirty="0"/>
              <a:t>Monitor Devices</a:t>
            </a:r>
          </a:p>
          <a:p>
            <a:pPr lvl="1"/>
            <a:r>
              <a:rPr lang="en-US" sz="1600" dirty="0"/>
              <a:t>Delivery receipts, expired messages</a:t>
            </a:r>
          </a:p>
          <a:p>
            <a:pPr lvl="1"/>
            <a:r>
              <a:rPr lang="en-US" sz="1600" dirty="0"/>
              <a:t>Device communication errors</a:t>
            </a:r>
          </a:p>
        </p:txBody>
      </p:sp>
      <p:sp>
        <p:nvSpPr>
          <p:cNvPr id="7" name="Text Placeholder 5"/>
          <p:cNvSpPr txBox="1">
            <a:spLocks/>
          </p:cNvSpPr>
          <p:nvPr/>
        </p:nvSpPr>
        <p:spPr>
          <a:xfrm>
            <a:off x="6523037" y="1521729"/>
            <a:ext cx="6019800" cy="523220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Per-Device Authentication</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Individual device identities and credentials</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Connection Multiplexing</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Single device-cloud connection for all communications </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(device-to-cloud, cloud-to-device)</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Multi-Protocol</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Natively supports AMQPS, HTTPS, MQTT</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Extensible protocol support for custom protocol needs</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Multi-Platform</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Device SDKs available for multiple platforms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RTOS, Linux, Windows, iOS, Android</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Service SDK supports multiple languages (Node, Java, C#)</a:t>
            </a:r>
          </a:p>
        </p:txBody>
      </p:sp>
    </p:spTree>
    <p:extLst>
      <p:ext uri="{BB962C8B-B14F-4D97-AF65-F5344CB8AC3E}">
        <p14:creationId xmlns:p14="http://schemas.microsoft.com/office/powerpoint/2010/main" val="136794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500"/>
                                        <p:tgtEl>
                                          <p:spTgt spid="7">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500"/>
                                        <p:tgtEl>
                                          <p:spTgt spid="7">
                                            <p:txEl>
                                              <p:pRg st="5" end="5"/>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Effect transition="in" filter="fade">
                                      <p:cBhvr>
                                        <p:cTn id="45" dur="500"/>
                                        <p:tgtEl>
                                          <p:spTgt spid="5">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7">
                                            <p:txEl>
                                              <p:pRg st="7" end="7"/>
                                            </p:txEl>
                                          </p:spTgt>
                                        </p:tgtEl>
                                        <p:attrNameLst>
                                          <p:attrName>style.visibility</p:attrName>
                                        </p:attrNameLst>
                                      </p:cBhvr>
                                      <p:to>
                                        <p:strVal val="visible"/>
                                      </p:to>
                                    </p:set>
                                    <p:animEffect transition="in" filter="fade">
                                      <p:cBhvr>
                                        <p:cTn id="48" dur="500"/>
                                        <p:tgtEl>
                                          <p:spTgt spid="7">
                                            <p:txEl>
                                              <p:pRg st="7" end="7"/>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Effect transition="in" filter="fade">
                                      <p:cBhvr>
                                        <p:cTn id="51" dur="500"/>
                                        <p:tgtEl>
                                          <p:spTgt spid="7">
                                            <p:txEl>
                                              <p:pRg st="8" end="8"/>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9" end="9"/>
                                            </p:txEl>
                                          </p:spTgt>
                                        </p:tgtEl>
                                        <p:attrNameLst>
                                          <p:attrName>style.visibility</p:attrName>
                                        </p:attrNameLst>
                                      </p:cBhvr>
                                      <p:to>
                                        <p:strVal val="visible"/>
                                      </p:to>
                                    </p:set>
                                    <p:animEffect transition="in" filter="fade">
                                      <p:cBhvr>
                                        <p:cTn id="54" dur="500"/>
                                        <p:tgtEl>
                                          <p:spTgt spid="7">
                                            <p:txEl>
                                              <p:pRg st="9" end="9"/>
                                            </p:txEl>
                                          </p:spTgt>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
                                            <p:txEl>
                                              <p:pRg st="11" end="11"/>
                                            </p:txEl>
                                          </p:spTgt>
                                        </p:tgtEl>
                                        <p:attrNameLst>
                                          <p:attrName>style.visibility</p:attrName>
                                        </p:attrNameLst>
                                      </p:cBhvr>
                                      <p:to>
                                        <p:strVal val="visible"/>
                                      </p:to>
                                    </p:set>
                                    <p:animEffect transition="in" filter="fade">
                                      <p:cBhvr>
                                        <p:cTn id="58" dur="500"/>
                                        <p:tgtEl>
                                          <p:spTgt spid="5">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5">
                                            <p:txEl>
                                              <p:pRg st="12" end="12"/>
                                            </p:txEl>
                                          </p:spTgt>
                                        </p:tgtEl>
                                        <p:attrNameLst>
                                          <p:attrName>style.visibility</p:attrName>
                                        </p:attrNameLst>
                                      </p:cBhvr>
                                      <p:to>
                                        <p:strVal val="visible"/>
                                      </p:to>
                                    </p:set>
                                    <p:animEffect transition="in" filter="fade">
                                      <p:cBhvr>
                                        <p:cTn id="61" dur="500"/>
                                        <p:tgtEl>
                                          <p:spTgt spid="5">
                                            <p:txEl>
                                              <p:pRg st="12" end="1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fade">
                                      <p:cBhvr>
                                        <p:cTn id="64" dur="500"/>
                                        <p:tgtEl>
                                          <p:spTgt spid="5">
                                            <p:txEl>
                                              <p:pRg st="13" end="13"/>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7">
                                            <p:txEl>
                                              <p:pRg st="11" end="11"/>
                                            </p:txEl>
                                          </p:spTgt>
                                        </p:tgtEl>
                                        <p:attrNameLst>
                                          <p:attrName>style.visibility</p:attrName>
                                        </p:attrNameLst>
                                      </p:cBhvr>
                                      <p:to>
                                        <p:strVal val="visible"/>
                                      </p:to>
                                    </p:set>
                                    <p:animEffect transition="in" filter="fade">
                                      <p:cBhvr>
                                        <p:cTn id="67" dur="500"/>
                                        <p:tgtEl>
                                          <p:spTgt spid="7">
                                            <p:txEl>
                                              <p:pRg st="11" end="11"/>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7">
                                            <p:txEl>
                                              <p:pRg st="12" end="12"/>
                                            </p:txEl>
                                          </p:spTgt>
                                        </p:tgtEl>
                                        <p:attrNameLst>
                                          <p:attrName>style.visibility</p:attrName>
                                        </p:attrNameLst>
                                      </p:cBhvr>
                                      <p:to>
                                        <p:strVal val="visible"/>
                                      </p:to>
                                    </p:set>
                                    <p:animEffect transition="in" filter="fade">
                                      <p:cBhvr>
                                        <p:cTn id="70" dur="500"/>
                                        <p:tgtEl>
                                          <p:spTgt spid="7">
                                            <p:txEl>
                                              <p:pRg st="12" end="12"/>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7">
                                            <p:txEl>
                                              <p:pRg st="13" end="13"/>
                                            </p:txEl>
                                          </p:spTgt>
                                        </p:tgtEl>
                                        <p:attrNameLst>
                                          <p:attrName>style.visibility</p:attrName>
                                        </p:attrNameLst>
                                      </p:cBhvr>
                                      <p:to>
                                        <p:strVal val="visible"/>
                                      </p:to>
                                    </p:set>
                                    <p:animEffect transition="in" filter="fade">
                                      <p:cBhvr>
                                        <p:cTn id="73" dur="500"/>
                                        <p:tgtEl>
                                          <p:spTgt spid="7">
                                            <p:txEl>
                                              <p:pRg st="13" end="13"/>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7">
                                            <p:txEl>
                                              <p:pRg st="14" end="14"/>
                                            </p:txEl>
                                          </p:spTgt>
                                        </p:tgtEl>
                                        <p:attrNameLst>
                                          <p:attrName>style.visibility</p:attrName>
                                        </p:attrNameLst>
                                      </p:cBhvr>
                                      <p:to>
                                        <p:strVal val="visible"/>
                                      </p:to>
                                    </p:set>
                                    <p:animEffect transition="in" filter="fade">
                                      <p:cBhvr>
                                        <p:cTn id="76" dur="5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Device SDK</a:t>
            </a:r>
          </a:p>
        </p:txBody>
      </p:sp>
      <p:sp>
        <p:nvSpPr>
          <p:cNvPr id="5" name="Text Placeholder 5"/>
          <p:cNvSpPr>
            <a:spLocks noGrp="1"/>
          </p:cNvSpPr>
          <p:nvPr>
            <p:ph type="body" sz="quarter" idx="10"/>
          </p:nvPr>
        </p:nvSpPr>
        <p:spPr>
          <a:xfrm>
            <a:off x="503237" y="1453454"/>
            <a:ext cx="6019800" cy="5232202"/>
          </a:xfrm>
        </p:spPr>
        <p:txBody>
          <a:bodyPr/>
          <a:lstStyle/>
          <a:p>
            <a:r>
              <a:rPr lang="en-US" sz="3200" dirty="0"/>
              <a:t>Open Source</a:t>
            </a:r>
          </a:p>
          <a:p>
            <a:pPr lvl="1"/>
            <a:r>
              <a:rPr lang="en-US" sz="1600" dirty="0"/>
              <a:t>Everything is on GitHub, open source under MIT license</a:t>
            </a:r>
          </a:p>
          <a:p>
            <a:pPr lvl="1"/>
            <a:endParaRPr lang="en-US" sz="1600" dirty="0"/>
          </a:p>
          <a:p>
            <a:r>
              <a:rPr lang="en-US" sz="3200" dirty="0"/>
              <a:t>Cross-Platform Support</a:t>
            </a:r>
          </a:p>
          <a:p>
            <a:pPr lvl="1"/>
            <a:r>
              <a:rPr lang="en-US" sz="1600" dirty="0"/>
              <a:t>RTOS, Linux, Windows, iOS, Android</a:t>
            </a:r>
          </a:p>
          <a:p>
            <a:pPr lvl="1"/>
            <a:endParaRPr lang="en-US" sz="1600" dirty="0"/>
          </a:p>
          <a:p>
            <a:r>
              <a:rPr lang="en-US" sz="3200" dirty="0"/>
              <a:t>Multi-Language Support</a:t>
            </a:r>
          </a:p>
          <a:p>
            <a:pPr lvl="1"/>
            <a:r>
              <a:rPr lang="en-US" sz="1600" dirty="0"/>
              <a:t>C, Node.js, Java, C#, Python</a:t>
            </a:r>
          </a:p>
          <a:p>
            <a:pPr lvl="1"/>
            <a:endParaRPr lang="en-US" sz="1600" dirty="0"/>
          </a:p>
          <a:p>
            <a:r>
              <a:rPr lang="en-US" sz="3200" dirty="0"/>
              <a:t>Xamarin Compatible</a:t>
            </a:r>
          </a:p>
          <a:p>
            <a:pPr lvl="1"/>
            <a:r>
              <a:rPr lang="en-US" sz="1600" dirty="0"/>
              <a:t>Includes Xamarin compatible libraries</a:t>
            </a:r>
          </a:p>
          <a:p>
            <a:pPr lvl="1"/>
            <a:endParaRPr lang="en-US" sz="1600" dirty="0"/>
          </a:p>
          <a:p>
            <a:r>
              <a:rPr lang="en-US" sz="3200" dirty="0"/>
              <a:t>Easy To Get Started</a:t>
            </a:r>
          </a:p>
          <a:p>
            <a:pPr lvl="1"/>
            <a:r>
              <a:rPr lang="en-US" sz="1600" dirty="0"/>
              <a:t>Samples, walkthroughs to get you started quickly</a:t>
            </a:r>
          </a:p>
        </p:txBody>
      </p:sp>
      <p:pic>
        <p:nvPicPr>
          <p:cNvPr id="3" name="Picture 2"/>
          <p:cNvPicPr>
            <a:picLocks noChangeAspect="1"/>
          </p:cNvPicPr>
          <p:nvPr/>
        </p:nvPicPr>
        <p:blipFill>
          <a:blip r:embed="rId3"/>
          <a:stretch>
            <a:fillRect/>
          </a:stretch>
        </p:blipFill>
        <p:spPr>
          <a:xfrm>
            <a:off x="7359865" y="295274"/>
            <a:ext cx="4804338" cy="6630988"/>
          </a:xfrm>
          <a:prstGeom prst="rect">
            <a:avLst/>
          </a:prstGeom>
        </p:spPr>
      </p:pic>
    </p:spTree>
    <p:extLst>
      <p:ext uri="{BB962C8B-B14F-4D97-AF65-F5344CB8AC3E}">
        <p14:creationId xmlns:p14="http://schemas.microsoft.com/office/powerpoint/2010/main" val="335247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Certified for IoT</a:t>
            </a:r>
          </a:p>
        </p:txBody>
      </p:sp>
      <p:sp>
        <p:nvSpPr>
          <p:cNvPr id="5" name="Text Placeholder 5"/>
          <p:cNvSpPr>
            <a:spLocks noGrp="1"/>
          </p:cNvSpPr>
          <p:nvPr>
            <p:ph type="body" sz="quarter" idx="10"/>
          </p:nvPr>
        </p:nvSpPr>
        <p:spPr>
          <a:xfrm>
            <a:off x="503237" y="1453454"/>
            <a:ext cx="5334000" cy="4936736"/>
          </a:xfrm>
        </p:spPr>
        <p:txBody>
          <a:bodyPr/>
          <a:lstStyle/>
          <a:p>
            <a:r>
              <a:rPr lang="en-US" sz="3200" dirty="0"/>
              <a:t>Certified to Work Great with Azure IoT</a:t>
            </a:r>
          </a:p>
          <a:p>
            <a:pPr lvl="1"/>
            <a:r>
              <a:rPr lang="en-US" sz="1600" dirty="0"/>
              <a:t>Operating systems &amp; devices</a:t>
            </a:r>
          </a:p>
          <a:p>
            <a:pPr lvl="1"/>
            <a:endParaRPr lang="en-US" sz="1600" dirty="0"/>
          </a:p>
          <a:p>
            <a:r>
              <a:rPr lang="en-US" sz="3200" dirty="0"/>
              <a:t>Over 50 Partners &amp; Growing</a:t>
            </a:r>
          </a:p>
          <a:p>
            <a:endParaRPr lang="en-US" sz="1600" dirty="0"/>
          </a:p>
          <a:p>
            <a:r>
              <a:rPr lang="en-US" sz="3200" dirty="0"/>
              <a:t>Azure IoT Device SDK Supports Even More!</a:t>
            </a:r>
          </a:p>
          <a:p>
            <a:pPr lvl="1"/>
            <a:r>
              <a:rPr lang="en-US" sz="1600" dirty="0"/>
              <a:t>Azure IoT Device SDK supports more than Azure Certified for IoT and is easy to adapt to new devices and operating systems</a:t>
            </a:r>
          </a:p>
          <a:p>
            <a:endParaRPr lang="en-US" sz="3200" dirty="0"/>
          </a:p>
          <a:p>
            <a:pPr lvl="1"/>
            <a:endParaRPr lang="en-US" sz="1600" dirty="0"/>
          </a:p>
        </p:txBody>
      </p:sp>
      <p:pic>
        <p:nvPicPr>
          <p:cNvPr id="6" name="Picture 5"/>
          <p:cNvPicPr>
            <a:picLocks noChangeAspect="1"/>
          </p:cNvPicPr>
          <p:nvPr/>
        </p:nvPicPr>
        <p:blipFill>
          <a:blip r:embed="rId3"/>
          <a:stretch>
            <a:fillRect/>
          </a:stretch>
        </p:blipFill>
        <p:spPr>
          <a:xfrm>
            <a:off x="5858653" y="1533202"/>
            <a:ext cx="6305550" cy="4691062"/>
          </a:xfrm>
          <a:prstGeom prst="rect">
            <a:avLst/>
          </a:prstGeom>
        </p:spPr>
      </p:pic>
    </p:spTree>
    <p:extLst>
      <p:ext uri="{BB962C8B-B14F-4D97-AF65-F5344CB8AC3E}">
        <p14:creationId xmlns:p14="http://schemas.microsoft.com/office/powerpoint/2010/main" val="320329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209973"/>
            <a:ext cx="10439399" cy="7165038"/>
          </a:xfrm>
        </p:spPr>
        <p:txBody>
          <a:bodyPr/>
          <a:lstStyle/>
          <a:p>
            <a:r>
              <a:rPr lang="en-US" dirty="0"/>
              <a:t>Demo:</a:t>
            </a:r>
            <a:br>
              <a:rPr lang="en-US" dirty="0"/>
            </a:br>
            <a:r>
              <a:rPr lang="en-US" dirty="0"/>
              <a:t>Azure IoT Hub &amp; </a:t>
            </a:r>
            <a:br>
              <a:rPr lang="en-US" dirty="0"/>
            </a:br>
            <a:r>
              <a:rPr lang="en-US" dirty="0"/>
              <a:t>Azure IoT Device SDK</a:t>
            </a:r>
            <a:br>
              <a:rPr lang="en-US" dirty="0"/>
            </a:br>
            <a:r>
              <a:rPr lang="en-US" dirty="0"/>
              <a:t>Cross Platform Support</a:t>
            </a:r>
            <a:br>
              <a:rPr lang="en-US" dirty="0"/>
            </a:br>
            <a:br>
              <a:rPr lang="en-US" dirty="0"/>
            </a:br>
            <a:br>
              <a:rPr lang="en-US" dirty="0"/>
            </a:br>
            <a:endParaRPr lang="en-US" dirty="0"/>
          </a:p>
        </p:txBody>
      </p:sp>
    </p:spTree>
    <p:extLst>
      <p:ext uri="{BB962C8B-B14F-4D97-AF65-F5344CB8AC3E}">
        <p14:creationId xmlns:p14="http://schemas.microsoft.com/office/powerpoint/2010/main" val="16888753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Offering Announcements</a:t>
            </a:r>
          </a:p>
        </p:txBody>
      </p:sp>
    </p:spTree>
    <p:extLst>
      <p:ext uri="{BB962C8B-B14F-4D97-AF65-F5344CB8AC3E}">
        <p14:creationId xmlns:p14="http://schemas.microsoft.com/office/powerpoint/2010/main" val="38038829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The IoT Revolution</a:t>
            </a:r>
          </a:p>
        </p:txBody>
      </p:sp>
    </p:spTree>
    <p:extLst>
      <p:ext uri="{BB962C8B-B14F-4D97-AF65-F5344CB8AC3E}">
        <p14:creationId xmlns:p14="http://schemas.microsoft.com/office/powerpoint/2010/main" val="2940713126"/>
      </p:ext>
    </p:extLst>
  </p:cSld>
  <p:clrMapOvr>
    <a:overrideClrMapping bg1="lt1" tx1="dk1" bg2="lt2" tx2="dk2" accent1="accent1" accent2="accent2" accent3="accent3" accent4="accent4" accent5="accent5" accent6="accent6" hlink="hlink" folHlink="folHlink"/>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Offering Announcements</a:t>
            </a:r>
          </a:p>
        </p:txBody>
      </p:sp>
      <p:sp>
        <p:nvSpPr>
          <p:cNvPr id="6" name="Text Placeholder 5"/>
          <p:cNvSpPr>
            <a:spLocks noGrp="1"/>
          </p:cNvSpPr>
          <p:nvPr>
            <p:ph type="body" sz="quarter" idx="10"/>
          </p:nvPr>
        </p:nvSpPr>
        <p:spPr>
          <a:xfrm>
            <a:off x="274638" y="1212850"/>
            <a:ext cx="11887200" cy="4801314"/>
          </a:xfrm>
        </p:spPr>
        <p:txBody>
          <a:bodyPr/>
          <a:lstStyle/>
          <a:p>
            <a:r>
              <a:rPr lang="en-US" dirty="0"/>
              <a:t>Azure IoT Hub Device Management</a:t>
            </a:r>
          </a:p>
          <a:p>
            <a:pPr lvl="1"/>
            <a:r>
              <a:rPr lang="en-US" dirty="0"/>
              <a:t>Update firmware, software, configuration on </a:t>
            </a:r>
            <a:r>
              <a:rPr lang="en-US" i="1" dirty="0"/>
              <a:t>any</a:t>
            </a:r>
            <a:r>
              <a:rPr lang="en-US" dirty="0"/>
              <a:t> device running </a:t>
            </a:r>
            <a:r>
              <a:rPr lang="en-US" i="1" dirty="0"/>
              <a:t>any</a:t>
            </a:r>
            <a:r>
              <a:rPr lang="en-US" dirty="0"/>
              <a:t> operating system</a:t>
            </a:r>
          </a:p>
          <a:p>
            <a:pPr lvl="1"/>
            <a:r>
              <a:rPr lang="en-US" dirty="0"/>
              <a:t>Organize and update devices based on hierarchical topologies</a:t>
            </a:r>
          </a:p>
          <a:p>
            <a:r>
              <a:rPr lang="en-US" dirty="0"/>
              <a:t>Azure IoT Gateway SDK</a:t>
            </a:r>
          </a:p>
          <a:p>
            <a:pPr lvl="1"/>
            <a:r>
              <a:rPr lang="en-US" dirty="0"/>
              <a:t>Cross platform middleware for field gateways</a:t>
            </a:r>
          </a:p>
          <a:p>
            <a:pPr lvl="1"/>
            <a:r>
              <a:rPr lang="en-US" dirty="0"/>
              <a:t>Connect, manage and monitor multiple devices</a:t>
            </a:r>
          </a:p>
          <a:p>
            <a:pPr lvl="1"/>
            <a:r>
              <a:rPr lang="en-US" dirty="0"/>
              <a:t>Protocol translation &amp; data normalization</a:t>
            </a:r>
          </a:p>
          <a:p>
            <a:r>
              <a:rPr lang="en-US" dirty="0"/>
              <a:t>Azure IoT Starter Kits</a:t>
            </a:r>
          </a:p>
          <a:p>
            <a:pPr lvl="1"/>
            <a:r>
              <a:rPr lang="en-US" dirty="0"/>
              <a:t>5 new kits to get started quickly</a:t>
            </a:r>
          </a:p>
          <a:p>
            <a:r>
              <a:rPr lang="en-US" dirty="0"/>
              <a:t>New Region Availability</a:t>
            </a:r>
          </a:p>
        </p:txBody>
      </p:sp>
    </p:spTree>
    <p:extLst>
      <p:ext uri="{BB962C8B-B14F-4D97-AF65-F5344CB8AC3E}">
        <p14:creationId xmlns:p14="http://schemas.microsoft.com/office/powerpoint/2010/main" val="22367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Hub Device Management</a:t>
            </a:r>
          </a:p>
        </p:txBody>
      </p:sp>
      <p:sp>
        <p:nvSpPr>
          <p:cNvPr id="6" name="Text Placeholder 5"/>
          <p:cNvSpPr>
            <a:spLocks noGrp="1"/>
          </p:cNvSpPr>
          <p:nvPr>
            <p:ph type="body" sz="quarter" idx="10"/>
          </p:nvPr>
        </p:nvSpPr>
        <p:spPr>
          <a:xfrm>
            <a:off x="274638" y="1212850"/>
            <a:ext cx="11887200" cy="5816977"/>
          </a:xfrm>
        </p:spPr>
        <p:txBody>
          <a:bodyPr/>
          <a:lstStyle/>
          <a:p>
            <a:r>
              <a:rPr lang="en-US" dirty="0"/>
              <a:t>Update Software, Firmware, Configuration</a:t>
            </a:r>
          </a:p>
          <a:p>
            <a:pPr lvl="1"/>
            <a:r>
              <a:rPr lang="en-US" dirty="0"/>
              <a:t>Going beyond simple ‘Create, Remove, Update and Delete’ for devices</a:t>
            </a:r>
          </a:p>
          <a:p>
            <a:pPr lvl="1"/>
            <a:r>
              <a:rPr lang="en-US" dirty="0"/>
              <a:t>Fully extensile - works on any device running any operating system or firmware</a:t>
            </a:r>
          </a:p>
          <a:p>
            <a:r>
              <a:rPr lang="en-US" dirty="0"/>
              <a:t>Standards Based</a:t>
            </a:r>
          </a:p>
          <a:p>
            <a:pPr lvl="1"/>
            <a:r>
              <a:rPr lang="en-US" dirty="0"/>
              <a:t>Based on OMA LWM2M </a:t>
            </a:r>
          </a:p>
          <a:p>
            <a:r>
              <a:rPr lang="en-US" dirty="0"/>
              <a:t>Manage Devices The Way You Want</a:t>
            </a:r>
          </a:p>
          <a:p>
            <a:pPr lvl="1"/>
            <a:r>
              <a:rPr lang="en-US" dirty="0"/>
              <a:t>Group devices into custom topologies</a:t>
            </a:r>
          </a:p>
          <a:p>
            <a:pPr lvl="1"/>
            <a:r>
              <a:rPr lang="en-US" dirty="0"/>
              <a:t>Update devices based on sub-sections of that topology</a:t>
            </a:r>
          </a:p>
          <a:p>
            <a:pPr lvl="1"/>
            <a:r>
              <a:rPr lang="en-US" dirty="0"/>
              <a:t>Role based access control</a:t>
            </a:r>
          </a:p>
          <a:p>
            <a:r>
              <a:rPr lang="en-US" dirty="0"/>
              <a:t>Enables IT/OT Coordination</a:t>
            </a:r>
          </a:p>
          <a:p>
            <a:pPr lvl="1"/>
            <a:r>
              <a:rPr lang="en-US" dirty="0"/>
              <a:t>OT is responsible for keeping things running, IT is responsible for keeping things secure</a:t>
            </a:r>
          </a:p>
          <a:p>
            <a:pPr lvl="1"/>
            <a:r>
              <a:rPr lang="en-US" dirty="0"/>
              <a:t>IoT requires IT/OT coordination</a:t>
            </a:r>
          </a:p>
          <a:p>
            <a:pPr lvl="1"/>
            <a:endParaRPr lang="en-US" dirty="0"/>
          </a:p>
        </p:txBody>
      </p:sp>
    </p:spTree>
    <p:extLst>
      <p:ext uri="{BB962C8B-B14F-4D97-AF65-F5344CB8AC3E}">
        <p14:creationId xmlns:p14="http://schemas.microsoft.com/office/powerpoint/2010/main" val="288564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fade">
                                      <p:cBhvr>
                                        <p:cTn id="40" dur="500"/>
                                        <p:tgtEl>
                                          <p:spTgt spid="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animEffect transition="in" filter="fade">
                                      <p:cBhvr>
                                        <p:cTn id="43"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Hub – Device Topology Support</a:t>
            </a:r>
          </a:p>
        </p:txBody>
      </p:sp>
      <p:sp>
        <p:nvSpPr>
          <p:cNvPr id="120" name="Text Placeholder 5"/>
          <p:cNvSpPr>
            <a:spLocks noGrp="1"/>
          </p:cNvSpPr>
          <p:nvPr>
            <p:ph type="body" sz="quarter" idx="10"/>
          </p:nvPr>
        </p:nvSpPr>
        <p:spPr>
          <a:xfrm>
            <a:off x="307580" y="961691"/>
            <a:ext cx="11887200" cy="683264"/>
          </a:xfrm>
        </p:spPr>
        <p:txBody>
          <a:bodyPr/>
          <a:lstStyle/>
          <a:p>
            <a:r>
              <a:rPr lang="en-US" sz="3600" dirty="0"/>
              <a:t>Group &amp; Manage Devices Based On Your Scenario</a:t>
            </a:r>
          </a:p>
        </p:txBody>
      </p:sp>
      <p:sp>
        <p:nvSpPr>
          <p:cNvPr id="13" name="Rectangle 12"/>
          <p:cNvSpPr/>
          <p:nvPr/>
        </p:nvSpPr>
        <p:spPr bwMode="auto">
          <a:xfrm>
            <a:off x="19843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4" name="Frame 5"/>
          <p:cNvSpPr>
            <a:spLocks noChangeAspect="1"/>
          </p:cNvSpPr>
          <p:nvPr/>
        </p:nvSpPr>
        <p:spPr bwMode="auto">
          <a:xfrm>
            <a:off x="27463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101679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 name="Frame 5"/>
          <p:cNvSpPr>
            <a:spLocks noChangeAspect="1"/>
          </p:cNvSpPr>
          <p:nvPr/>
        </p:nvSpPr>
        <p:spPr bwMode="auto">
          <a:xfrm>
            <a:off x="109299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19843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9" name="Frame 5"/>
          <p:cNvSpPr>
            <a:spLocks noChangeAspect="1"/>
          </p:cNvSpPr>
          <p:nvPr/>
        </p:nvSpPr>
        <p:spPr bwMode="auto">
          <a:xfrm>
            <a:off x="27463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01679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 name="Frame 5"/>
          <p:cNvSpPr>
            <a:spLocks noChangeAspect="1"/>
          </p:cNvSpPr>
          <p:nvPr/>
        </p:nvSpPr>
        <p:spPr bwMode="auto">
          <a:xfrm>
            <a:off x="109299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p:cNvSpPr/>
          <p:nvPr/>
        </p:nvSpPr>
        <p:spPr bwMode="auto">
          <a:xfrm>
            <a:off x="202723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210343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284559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7" name="Frame 5"/>
          <p:cNvSpPr>
            <a:spLocks noChangeAspect="1"/>
          </p:cNvSpPr>
          <p:nvPr/>
        </p:nvSpPr>
        <p:spPr bwMode="auto">
          <a:xfrm>
            <a:off x="292179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202723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9" name="Frame 5"/>
          <p:cNvSpPr>
            <a:spLocks noChangeAspect="1"/>
          </p:cNvSpPr>
          <p:nvPr/>
        </p:nvSpPr>
        <p:spPr bwMode="auto">
          <a:xfrm>
            <a:off x="210343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284559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292179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p:cNvSpPr/>
          <p:nvPr/>
        </p:nvSpPr>
        <p:spPr bwMode="auto">
          <a:xfrm>
            <a:off x="385484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5" name="Frame 5"/>
          <p:cNvSpPr>
            <a:spLocks noChangeAspect="1"/>
          </p:cNvSpPr>
          <p:nvPr/>
        </p:nvSpPr>
        <p:spPr bwMode="auto">
          <a:xfrm>
            <a:off x="393104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67320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474940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385484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Frame 5"/>
          <p:cNvSpPr>
            <a:spLocks noChangeAspect="1"/>
          </p:cNvSpPr>
          <p:nvPr/>
        </p:nvSpPr>
        <p:spPr bwMode="auto">
          <a:xfrm>
            <a:off x="393104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p:cNvSpPr/>
          <p:nvPr/>
        </p:nvSpPr>
        <p:spPr bwMode="auto">
          <a:xfrm>
            <a:off x="467320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71" name="Frame 5"/>
          <p:cNvSpPr>
            <a:spLocks noChangeAspect="1"/>
          </p:cNvSpPr>
          <p:nvPr/>
        </p:nvSpPr>
        <p:spPr bwMode="auto">
          <a:xfrm>
            <a:off x="474940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p:cNvSpPr/>
          <p:nvPr/>
        </p:nvSpPr>
        <p:spPr bwMode="auto">
          <a:xfrm>
            <a:off x="703977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5" name="Frame 5"/>
          <p:cNvSpPr>
            <a:spLocks noChangeAspect="1"/>
          </p:cNvSpPr>
          <p:nvPr/>
        </p:nvSpPr>
        <p:spPr bwMode="auto">
          <a:xfrm>
            <a:off x="711597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p:cNvSpPr/>
          <p:nvPr/>
        </p:nvSpPr>
        <p:spPr bwMode="auto">
          <a:xfrm>
            <a:off x="785812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7" name="Frame 5"/>
          <p:cNvSpPr>
            <a:spLocks noChangeAspect="1"/>
          </p:cNvSpPr>
          <p:nvPr/>
        </p:nvSpPr>
        <p:spPr bwMode="auto">
          <a:xfrm>
            <a:off x="793432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p:cNvSpPr/>
          <p:nvPr/>
        </p:nvSpPr>
        <p:spPr bwMode="auto">
          <a:xfrm>
            <a:off x="703977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9" name="Frame 5"/>
          <p:cNvSpPr>
            <a:spLocks noChangeAspect="1"/>
          </p:cNvSpPr>
          <p:nvPr/>
        </p:nvSpPr>
        <p:spPr bwMode="auto">
          <a:xfrm>
            <a:off x="711597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p:cNvSpPr/>
          <p:nvPr/>
        </p:nvSpPr>
        <p:spPr bwMode="auto">
          <a:xfrm>
            <a:off x="785812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1" name="Frame 5"/>
          <p:cNvSpPr>
            <a:spLocks noChangeAspect="1"/>
          </p:cNvSpPr>
          <p:nvPr/>
        </p:nvSpPr>
        <p:spPr bwMode="auto">
          <a:xfrm>
            <a:off x="793432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p:cNvSpPr/>
          <p:nvPr/>
        </p:nvSpPr>
        <p:spPr bwMode="auto">
          <a:xfrm>
            <a:off x="886857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5" name="Frame 5"/>
          <p:cNvSpPr>
            <a:spLocks noChangeAspect="1"/>
          </p:cNvSpPr>
          <p:nvPr/>
        </p:nvSpPr>
        <p:spPr bwMode="auto">
          <a:xfrm>
            <a:off x="894477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p:cNvSpPr/>
          <p:nvPr/>
        </p:nvSpPr>
        <p:spPr bwMode="auto">
          <a:xfrm>
            <a:off x="968692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7" name="Frame 5"/>
          <p:cNvSpPr>
            <a:spLocks noChangeAspect="1"/>
          </p:cNvSpPr>
          <p:nvPr/>
        </p:nvSpPr>
        <p:spPr bwMode="auto">
          <a:xfrm>
            <a:off x="976312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p:cNvSpPr/>
          <p:nvPr/>
        </p:nvSpPr>
        <p:spPr bwMode="auto">
          <a:xfrm>
            <a:off x="886857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9" name="Frame 5"/>
          <p:cNvSpPr>
            <a:spLocks noChangeAspect="1"/>
          </p:cNvSpPr>
          <p:nvPr/>
        </p:nvSpPr>
        <p:spPr bwMode="auto">
          <a:xfrm>
            <a:off x="894477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p:cNvSpPr/>
          <p:nvPr/>
        </p:nvSpPr>
        <p:spPr bwMode="auto">
          <a:xfrm>
            <a:off x="968692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1" name="Frame 5"/>
          <p:cNvSpPr>
            <a:spLocks noChangeAspect="1"/>
          </p:cNvSpPr>
          <p:nvPr/>
        </p:nvSpPr>
        <p:spPr bwMode="auto">
          <a:xfrm>
            <a:off x="976312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Rectangle 233"/>
          <p:cNvSpPr/>
          <p:nvPr/>
        </p:nvSpPr>
        <p:spPr bwMode="auto">
          <a:xfrm>
            <a:off x="1069618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5" name="Frame 5"/>
          <p:cNvSpPr>
            <a:spLocks noChangeAspect="1"/>
          </p:cNvSpPr>
          <p:nvPr/>
        </p:nvSpPr>
        <p:spPr bwMode="auto">
          <a:xfrm>
            <a:off x="1077238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ectangle 235"/>
          <p:cNvSpPr/>
          <p:nvPr/>
        </p:nvSpPr>
        <p:spPr bwMode="auto">
          <a:xfrm>
            <a:off x="1151453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7" name="Frame 5"/>
          <p:cNvSpPr>
            <a:spLocks noChangeAspect="1"/>
          </p:cNvSpPr>
          <p:nvPr/>
        </p:nvSpPr>
        <p:spPr bwMode="auto">
          <a:xfrm>
            <a:off x="1159073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p:cNvSpPr/>
          <p:nvPr/>
        </p:nvSpPr>
        <p:spPr bwMode="auto">
          <a:xfrm>
            <a:off x="1069618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9" name="Frame 5"/>
          <p:cNvSpPr>
            <a:spLocks noChangeAspect="1"/>
          </p:cNvSpPr>
          <p:nvPr/>
        </p:nvSpPr>
        <p:spPr bwMode="auto">
          <a:xfrm>
            <a:off x="1077238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ectangle 239"/>
          <p:cNvSpPr/>
          <p:nvPr/>
        </p:nvSpPr>
        <p:spPr bwMode="auto">
          <a:xfrm>
            <a:off x="1151453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41" name="Frame 5"/>
          <p:cNvSpPr>
            <a:spLocks noChangeAspect="1"/>
          </p:cNvSpPr>
          <p:nvPr/>
        </p:nvSpPr>
        <p:spPr bwMode="auto">
          <a:xfrm>
            <a:off x="1159073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 Placeholder 5"/>
          <p:cNvSpPr txBox="1">
            <a:spLocks/>
          </p:cNvSpPr>
          <p:nvPr/>
        </p:nvSpPr>
        <p:spPr>
          <a:xfrm>
            <a:off x="-1" y="2494262"/>
            <a:ext cx="12436475"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Example: Building Management</a:t>
            </a:r>
          </a:p>
        </p:txBody>
      </p:sp>
    </p:spTree>
    <p:extLst>
      <p:ext uri="{BB962C8B-B14F-4D97-AF65-F5344CB8AC3E}">
        <p14:creationId xmlns:p14="http://schemas.microsoft.com/office/powerpoint/2010/main" val="71718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Hub – Device Topology Support</a:t>
            </a:r>
          </a:p>
        </p:txBody>
      </p:sp>
      <p:sp>
        <p:nvSpPr>
          <p:cNvPr id="6" name="Text Placeholder 5"/>
          <p:cNvSpPr>
            <a:spLocks noGrp="1"/>
          </p:cNvSpPr>
          <p:nvPr>
            <p:ph type="body" sz="quarter" idx="10"/>
          </p:nvPr>
        </p:nvSpPr>
        <p:spPr>
          <a:xfrm>
            <a:off x="307580" y="961691"/>
            <a:ext cx="11887200" cy="683264"/>
          </a:xfrm>
        </p:spPr>
        <p:txBody>
          <a:bodyPr/>
          <a:lstStyle/>
          <a:p>
            <a:r>
              <a:rPr lang="en-US" sz="3600" dirty="0"/>
              <a:t>Group &amp; Manage Devices Based On Your Scenario</a:t>
            </a:r>
          </a:p>
        </p:txBody>
      </p:sp>
      <p:sp>
        <p:nvSpPr>
          <p:cNvPr id="4" name="Rectangle 3"/>
          <p:cNvSpPr/>
          <p:nvPr/>
        </p:nvSpPr>
        <p:spPr bwMode="auto">
          <a:xfrm>
            <a:off x="5342333" y="1801176"/>
            <a:ext cx="1817694"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Building: 1</a:t>
            </a:r>
          </a:p>
        </p:txBody>
      </p:sp>
      <p:sp>
        <p:nvSpPr>
          <p:cNvPr id="8" name="Rectangle 7"/>
          <p:cNvSpPr/>
          <p:nvPr/>
        </p:nvSpPr>
        <p:spPr bwMode="auto">
          <a:xfrm>
            <a:off x="198437" y="35734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1</a:t>
            </a:r>
          </a:p>
        </p:txBody>
      </p:sp>
      <p:sp>
        <p:nvSpPr>
          <p:cNvPr id="9" name="Rectangle 8"/>
          <p:cNvSpPr/>
          <p:nvPr/>
        </p:nvSpPr>
        <p:spPr bwMode="auto">
          <a:xfrm>
            <a:off x="198437" y="54022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4</a:t>
            </a:r>
          </a:p>
        </p:txBody>
      </p:sp>
      <p:sp>
        <p:nvSpPr>
          <p:cNvPr id="13" name="Rectangle 12"/>
          <p:cNvSpPr/>
          <p:nvPr/>
        </p:nvSpPr>
        <p:spPr bwMode="auto">
          <a:xfrm>
            <a:off x="19843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4" name="Frame 5"/>
          <p:cNvSpPr>
            <a:spLocks noChangeAspect="1"/>
          </p:cNvSpPr>
          <p:nvPr/>
        </p:nvSpPr>
        <p:spPr bwMode="auto">
          <a:xfrm>
            <a:off x="27463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101679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 name="Frame 5"/>
          <p:cNvSpPr>
            <a:spLocks noChangeAspect="1"/>
          </p:cNvSpPr>
          <p:nvPr/>
        </p:nvSpPr>
        <p:spPr bwMode="auto">
          <a:xfrm>
            <a:off x="109299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19843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9" name="Frame 5"/>
          <p:cNvSpPr>
            <a:spLocks noChangeAspect="1"/>
          </p:cNvSpPr>
          <p:nvPr/>
        </p:nvSpPr>
        <p:spPr bwMode="auto">
          <a:xfrm>
            <a:off x="27463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01679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 name="Frame 5"/>
          <p:cNvSpPr>
            <a:spLocks noChangeAspect="1"/>
          </p:cNvSpPr>
          <p:nvPr/>
        </p:nvSpPr>
        <p:spPr bwMode="auto">
          <a:xfrm>
            <a:off x="109299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2027237" y="35734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2</a:t>
            </a:r>
          </a:p>
        </p:txBody>
      </p:sp>
      <p:sp>
        <p:nvSpPr>
          <p:cNvPr id="53" name="Rectangle 52"/>
          <p:cNvSpPr/>
          <p:nvPr/>
        </p:nvSpPr>
        <p:spPr bwMode="auto">
          <a:xfrm>
            <a:off x="2027237" y="54022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5</a:t>
            </a:r>
          </a:p>
        </p:txBody>
      </p:sp>
      <p:sp>
        <p:nvSpPr>
          <p:cNvPr id="54" name="Rectangle 53"/>
          <p:cNvSpPr/>
          <p:nvPr/>
        </p:nvSpPr>
        <p:spPr bwMode="auto">
          <a:xfrm>
            <a:off x="202723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210343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284559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7" name="Frame 5"/>
          <p:cNvSpPr>
            <a:spLocks noChangeAspect="1"/>
          </p:cNvSpPr>
          <p:nvPr/>
        </p:nvSpPr>
        <p:spPr bwMode="auto">
          <a:xfrm>
            <a:off x="292179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202723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9" name="Frame 5"/>
          <p:cNvSpPr>
            <a:spLocks noChangeAspect="1"/>
          </p:cNvSpPr>
          <p:nvPr/>
        </p:nvSpPr>
        <p:spPr bwMode="auto">
          <a:xfrm>
            <a:off x="210343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284559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292179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3854847" y="35734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3</a:t>
            </a:r>
          </a:p>
        </p:txBody>
      </p:sp>
      <p:sp>
        <p:nvSpPr>
          <p:cNvPr id="63" name="Rectangle 62"/>
          <p:cNvSpPr/>
          <p:nvPr/>
        </p:nvSpPr>
        <p:spPr bwMode="auto">
          <a:xfrm>
            <a:off x="3854847" y="54022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6</a:t>
            </a:r>
          </a:p>
        </p:txBody>
      </p:sp>
      <p:sp>
        <p:nvSpPr>
          <p:cNvPr id="64" name="Rectangle 63"/>
          <p:cNvSpPr/>
          <p:nvPr/>
        </p:nvSpPr>
        <p:spPr bwMode="auto">
          <a:xfrm>
            <a:off x="385484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5" name="Frame 5"/>
          <p:cNvSpPr>
            <a:spLocks noChangeAspect="1"/>
          </p:cNvSpPr>
          <p:nvPr/>
        </p:nvSpPr>
        <p:spPr bwMode="auto">
          <a:xfrm>
            <a:off x="393104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67320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474940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385484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Frame 5"/>
          <p:cNvSpPr>
            <a:spLocks noChangeAspect="1"/>
          </p:cNvSpPr>
          <p:nvPr/>
        </p:nvSpPr>
        <p:spPr bwMode="auto">
          <a:xfrm>
            <a:off x="393104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p:cNvSpPr/>
          <p:nvPr/>
        </p:nvSpPr>
        <p:spPr bwMode="auto">
          <a:xfrm>
            <a:off x="467320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71" name="Frame 5"/>
          <p:cNvSpPr>
            <a:spLocks noChangeAspect="1"/>
          </p:cNvSpPr>
          <p:nvPr/>
        </p:nvSpPr>
        <p:spPr bwMode="auto">
          <a:xfrm>
            <a:off x="474940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2027237" y="265437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Floor: 1</a:t>
            </a:r>
          </a:p>
        </p:txBody>
      </p:sp>
      <p:cxnSp>
        <p:nvCxnSpPr>
          <p:cNvPr id="123" name="Elbow Connector 122"/>
          <p:cNvCxnSpPr>
            <a:stCxn id="4" idx="2"/>
            <a:endCxn id="122" idx="0"/>
          </p:cNvCxnSpPr>
          <p:nvPr/>
        </p:nvCxnSpPr>
        <p:spPr>
          <a:xfrm rot="5400000">
            <a:off x="4393450" y="796642"/>
            <a:ext cx="243596" cy="3471865"/>
          </a:xfrm>
          <a:prstGeom prst="bentConnector3">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39" name="Elbow Connector 138"/>
          <p:cNvCxnSpPr>
            <a:stCxn id="122" idx="2"/>
            <a:endCxn id="8" idx="0"/>
          </p:cNvCxnSpPr>
          <p:nvPr/>
        </p:nvCxnSpPr>
        <p:spPr>
          <a:xfrm rot="5400000">
            <a:off x="1710170" y="2504317"/>
            <a:ext cx="309490" cy="18288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43" name="Elbow Connector 142"/>
          <p:cNvCxnSpPr>
            <a:stCxn id="62" idx="0"/>
            <a:endCxn id="122" idx="2"/>
          </p:cNvCxnSpPr>
          <p:nvPr/>
        </p:nvCxnSpPr>
        <p:spPr>
          <a:xfrm rot="16200000" flipV="1">
            <a:off x="3538375" y="2504912"/>
            <a:ext cx="309490" cy="182761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46" name="Elbow Connector 145"/>
          <p:cNvCxnSpPr>
            <a:stCxn id="122" idx="2"/>
            <a:endCxn id="52" idx="0"/>
          </p:cNvCxnSpPr>
          <p:nvPr/>
        </p:nvCxnSpPr>
        <p:spPr>
          <a:xfrm rot="5400000">
            <a:off x="2624570" y="3418717"/>
            <a:ext cx="309490" cy="127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49" name="Elbow Connector 148"/>
          <p:cNvCxnSpPr>
            <a:stCxn id="8" idx="2"/>
            <a:endCxn id="13" idx="0"/>
          </p:cNvCxnSpPr>
          <p:nvPr/>
        </p:nvCxnSpPr>
        <p:spPr>
          <a:xfrm rot="5400000">
            <a:off x="672506" y="4051895"/>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3" name="Elbow Connector 152"/>
          <p:cNvCxnSpPr/>
          <p:nvPr/>
        </p:nvCxnSpPr>
        <p:spPr>
          <a:xfrm rot="5400000">
            <a:off x="2507655" y="4049263"/>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4" name="Elbow Connector 153"/>
          <p:cNvCxnSpPr>
            <a:stCxn id="62" idx="2"/>
            <a:endCxn id="64" idx="0"/>
          </p:cNvCxnSpPr>
          <p:nvPr/>
        </p:nvCxnSpPr>
        <p:spPr>
          <a:xfrm rot="5400000">
            <a:off x="4328916" y="4051895"/>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6" name="Elbow Connector 155"/>
          <p:cNvCxnSpPr>
            <a:stCxn id="9" idx="2"/>
            <a:endCxn id="18" idx="0"/>
          </p:cNvCxnSpPr>
          <p:nvPr/>
        </p:nvCxnSpPr>
        <p:spPr>
          <a:xfrm rot="5400000">
            <a:off x="667817" y="5885384"/>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7" name="Elbow Connector 156"/>
          <p:cNvCxnSpPr>
            <a:stCxn id="53" idx="2"/>
            <a:endCxn id="58" idx="0"/>
          </p:cNvCxnSpPr>
          <p:nvPr/>
        </p:nvCxnSpPr>
        <p:spPr>
          <a:xfrm rot="5400000">
            <a:off x="2496617" y="5885384"/>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8" name="Elbow Connector 157"/>
          <p:cNvCxnSpPr>
            <a:stCxn id="63" idx="2"/>
            <a:endCxn id="68" idx="0"/>
          </p:cNvCxnSpPr>
          <p:nvPr/>
        </p:nvCxnSpPr>
        <p:spPr>
          <a:xfrm rot="5400000">
            <a:off x="4324227" y="5885384"/>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9" name="Elbow Connector 158"/>
          <p:cNvCxnSpPr>
            <a:stCxn id="8" idx="2"/>
            <a:endCxn id="15" idx="0"/>
          </p:cNvCxnSpPr>
          <p:nvPr/>
        </p:nvCxnSpPr>
        <p:spPr>
          <a:xfrm rot="16200000" flipH="1">
            <a:off x="1081683" y="4051894"/>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62" name="Elbow Connector 161"/>
          <p:cNvCxnSpPr/>
          <p:nvPr/>
        </p:nvCxnSpPr>
        <p:spPr>
          <a:xfrm rot="16200000" flipH="1">
            <a:off x="2920405" y="4049262"/>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66" name="Elbow Connector 165"/>
          <p:cNvCxnSpPr>
            <a:stCxn id="66" idx="0"/>
            <a:endCxn id="62" idx="2"/>
          </p:cNvCxnSpPr>
          <p:nvPr/>
        </p:nvCxnSpPr>
        <p:spPr>
          <a:xfrm rot="16200000" flipV="1">
            <a:off x="4738093" y="4051895"/>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71" name="Elbow Connector 170"/>
          <p:cNvCxnSpPr>
            <a:stCxn id="63" idx="2"/>
            <a:endCxn id="70" idx="0"/>
          </p:cNvCxnSpPr>
          <p:nvPr/>
        </p:nvCxnSpPr>
        <p:spPr>
          <a:xfrm rot="16200000" flipH="1">
            <a:off x="4733404" y="5885383"/>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76" name="Elbow Connector 175"/>
          <p:cNvCxnSpPr>
            <a:stCxn id="53" idx="2"/>
            <a:endCxn id="60" idx="0"/>
          </p:cNvCxnSpPr>
          <p:nvPr/>
        </p:nvCxnSpPr>
        <p:spPr>
          <a:xfrm rot="16200000" flipH="1">
            <a:off x="2905794" y="5885383"/>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3" name="Elbow Connector 182"/>
          <p:cNvCxnSpPr>
            <a:stCxn id="9" idx="2"/>
            <a:endCxn id="20" idx="0"/>
          </p:cNvCxnSpPr>
          <p:nvPr/>
        </p:nvCxnSpPr>
        <p:spPr>
          <a:xfrm rot="16200000" flipH="1">
            <a:off x="1076994" y="5885383"/>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7" name="Straight Connector 186"/>
          <p:cNvCxnSpPr/>
          <p:nvPr/>
        </p:nvCxnSpPr>
        <p:spPr>
          <a:xfrm>
            <a:off x="1864915" y="3425067"/>
            <a:ext cx="0" cy="1818662"/>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8" name="Straight Connector 187"/>
          <p:cNvCxnSpPr/>
          <p:nvPr/>
        </p:nvCxnSpPr>
        <p:spPr>
          <a:xfrm flipH="1">
            <a:off x="3689648" y="3425067"/>
            <a:ext cx="3471" cy="1824795"/>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9" name="Straight Connector 188"/>
          <p:cNvCxnSpPr/>
          <p:nvPr/>
        </p:nvCxnSpPr>
        <p:spPr>
          <a:xfrm flipH="1" flipV="1">
            <a:off x="942874" y="5239888"/>
            <a:ext cx="922042" cy="387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93" name="Straight Connector 192"/>
          <p:cNvCxnSpPr/>
          <p:nvPr/>
        </p:nvCxnSpPr>
        <p:spPr>
          <a:xfrm flipH="1">
            <a:off x="3689648" y="5241025"/>
            <a:ext cx="928390" cy="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95" name="Straight Connector 194"/>
          <p:cNvCxnSpPr/>
          <p:nvPr/>
        </p:nvCxnSpPr>
        <p:spPr>
          <a:xfrm flipH="1">
            <a:off x="1856680" y="5243264"/>
            <a:ext cx="930276" cy="18"/>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97" name="Straight Connector 196"/>
          <p:cNvCxnSpPr/>
          <p:nvPr/>
        </p:nvCxnSpPr>
        <p:spPr>
          <a:xfrm>
            <a:off x="4606925" y="5242473"/>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06" name="Straight Connector 205"/>
          <p:cNvCxnSpPr/>
          <p:nvPr/>
        </p:nvCxnSpPr>
        <p:spPr>
          <a:xfrm>
            <a:off x="2779315" y="5241025"/>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09" name="Straight Connector 208"/>
          <p:cNvCxnSpPr/>
          <p:nvPr/>
        </p:nvCxnSpPr>
        <p:spPr>
          <a:xfrm>
            <a:off x="949818" y="5241025"/>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212" name="Rectangle 211"/>
          <p:cNvSpPr/>
          <p:nvPr/>
        </p:nvSpPr>
        <p:spPr bwMode="auto">
          <a:xfrm>
            <a:off x="7039770" y="35734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1</a:t>
            </a:r>
          </a:p>
        </p:txBody>
      </p:sp>
      <p:sp>
        <p:nvSpPr>
          <p:cNvPr id="213" name="Rectangle 212"/>
          <p:cNvSpPr/>
          <p:nvPr/>
        </p:nvSpPr>
        <p:spPr bwMode="auto">
          <a:xfrm>
            <a:off x="7039770" y="54022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4</a:t>
            </a:r>
          </a:p>
        </p:txBody>
      </p:sp>
      <p:sp>
        <p:nvSpPr>
          <p:cNvPr id="214" name="Rectangle 213"/>
          <p:cNvSpPr/>
          <p:nvPr/>
        </p:nvSpPr>
        <p:spPr bwMode="auto">
          <a:xfrm>
            <a:off x="703977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5" name="Frame 5"/>
          <p:cNvSpPr>
            <a:spLocks noChangeAspect="1"/>
          </p:cNvSpPr>
          <p:nvPr/>
        </p:nvSpPr>
        <p:spPr bwMode="auto">
          <a:xfrm>
            <a:off x="711597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p:cNvSpPr/>
          <p:nvPr/>
        </p:nvSpPr>
        <p:spPr bwMode="auto">
          <a:xfrm>
            <a:off x="785812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7" name="Frame 5"/>
          <p:cNvSpPr>
            <a:spLocks noChangeAspect="1"/>
          </p:cNvSpPr>
          <p:nvPr/>
        </p:nvSpPr>
        <p:spPr bwMode="auto">
          <a:xfrm>
            <a:off x="793432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p:cNvSpPr/>
          <p:nvPr/>
        </p:nvSpPr>
        <p:spPr bwMode="auto">
          <a:xfrm>
            <a:off x="703977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9" name="Frame 5"/>
          <p:cNvSpPr>
            <a:spLocks noChangeAspect="1"/>
          </p:cNvSpPr>
          <p:nvPr/>
        </p:nvSpPr>
        <p:spPr bwMode="auto">
          <a:xfrm>
            <a:off x="711597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p:cNvSpPr/>
          <p:nvPr/>
        </p:nvSpPr>
        <p:spPr bwMode="auto">
          <a:xfrm>
            <a:off x="785812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1" name="Frame 5"/>
          <p:cNvSpPr>
            <a:spLocks noChangeAspect="1"/>
          </p:cNvSpPr>
          <p:nvPr/>
        </p:nvSpPr>
        <p:spPr bwMode="auto">
          <a:xfrm>
            <a:off x="793432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p:cNvSpPr/>
          <p:nvPr/>
        </p:nvSpPr>
        <p:spPr bwMode="auto">
          <a:xfrm>
            <a:off x="8868570" y="35734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2</a:t>
            </a:r>
          </a:p>
        </p:txBody>
      </p:sp>
      <p:sp>
        <p:nvSpPr>
          <p:cNvPr id="223" name="Rectangle 222"/>
          <p:cNvSpPr/>
          <p:nvPr/>
        </p:nvSpPr>
        <p:spPr bwMode="auto">
          <a:xfrm>
            <a:off x="8868570" y="54022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5</a:t>
            </a:r>
          </a:p>
        </p:txBody>
      </p:sp>
      <p:sp>
        <p:nvSpPr>
          <p:cNvPr id="224" name="Rectangle 223"/>
          <p:cNvSpPr/>
          <p:nvPr/>
        </p:nvSpPr>
        <p:spPr bwMode="auto">
          <a:xfrm>
            <a:off x="886857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5" name="Frame 5"/>
          <p:cNvSpPr>
            <a:spLocks noChangeAspect="1"/>
          </p:cNvSpPr>
          <p:nvPr/>
        </p:nvSpPr>
        <p:spPr bwMode="auto">
          <a:xfrm>
            <a:off x="894477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p:cNvSpPr/>
          <p:nvPr/>
        </p:nvSpPr>
        <p:spPr bwMode="auto">
          <a:xfrm>
            <a:off x="968692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7" name="Frame 5"/>
          <p:cNvSpPr>
            <a:spLocks noChangeAspect="1"/>
          </p:cNvSpPr>
          <p:nvPr/>
        </p:nvSpPr>
        <p:spPr bwMode="auto">
          <a:xfrm>
            <a:off x="976312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p:cNvSpPr/>
          <p:nvPr/>
        </p:nvSpPr>
        <p:spPr bwMode="auto">
          <a:xfrm>
            <a:off x="886857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9" name="Frame 5"/>
          <p:cNvSpPr>
            <a:spLocks noChangeAspect="1"/>
          </p:cNvSpPr>
          <p:nvPr/>
        </p:nvSpPr>
        <p:spPr bwMode="auto">
          <a:xfrm>
            <a:off x="894477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p:cNvSpPr/>
          <p:nvPr/>
        </p:nvSpPr>
        <p:spPr bwMode="auto">
          <a:xfrm>
            <a:off x="968692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1" name="Frame 5"/>
          <p:cNvSpPr>
            <a:spLocks noChangeAspect="1"/>
          </p:cNvSpPr>
          <p:nvPr/>
        </p:nvSpPr>
        <p:spPr bwMode="auto">
          <a:xfrm>
            <a:off x="976312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ectangle 231"/>
          <p:cNvSpPr/>
          <p:nvPr/>
        </p:nvSpPr>
        <p:spPr bwMode="auto">
          <a:xfrm>
            <a:off x="10696180" y="35734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3</a:t>
            </a:r>
          </a:p>
        </p:txBody>
      </p:sp>
      <p:sp>
        <p:nvSpPr>
          <p:cNvPr id="233" name="Rectangle 232"/>
          <p:cNvSpPr/>
          <p:nvPr/>
        </p:nvSpPr>
        <p:spPr bwMode="auto">
          <a:xfrm>
            <a:off x="10696180" y="54022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6</a:t>
            </a:r>
          </a:p>
        </p:txBody>
      </p:sp>
      <p:sp>
        <p:nvSpPr>
          <p:cNvPr id="234" name="Rectangle 233"/>
          <p:cNvSpPr/>
          <p:nvPr/>
        </p:nvSpPr>
        <p:spPr bwMode="auto">
          <a:xfrm>
            <a:off x="1069618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5" name="Frame 5"/>
          <p:cNvSpPr>
            <a:spLocks noChangeAspect="1"/>
          </p:cNvSpPr>
          <p:nvPr/>
        </p:nvSpPr>
        <p:spPr bwMode="auto">
          <a:xfrm>
            <a:off x="1077238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ectangle 235"/>
          <p:cNvSpPr/>
          <p:nvPr/>
        </p:nvSpPr>
        <p:spPr bwMode="auto">
          <a:xfrm>
            <a:off x="1151453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7" name="Frame 5"/>
          <p:cNvSpPr>
            <a:spLocks noChangeAspect="1"/>
          </p:cNvSpPr>
          <p:nvPr/>
        </p:nvSpPr>
        <p:spPr bwMode="auto">
          <a:xfrm>
            <a:off x="1159073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p:cNvSpPr/>
          <p:nvPr/>
        </p:nvSpPr>
        <p:spPr bwMode="auto">
          <a:xfrm>
            <a:off x="1069618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9" name="Frame 5"/>
          <p:cNvSpPr>
            <a:spLocks noChangeAspect="1"/>
          </p:cNvSpPr>
          <p:nvPr/>
        </p:nvSpPr>
        <p:spPr bwMode="auto">
          <a:xfrm>
            <a:off x="1077238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ectangle 239"/>
          <p:cNvSpPr/>
          <p:nvPr/>
        </p:nvSpPr>
        <p:spPr bwMode="auto">
          <a:xfrm>
            <a:off x="1151453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41" name="Frame 5"/>
          <p:cNvSpPr>
            <a:spLocks noChangeAspect="1"/>
          </p:cNvSpPr>
          <p:nvPr/>
        </p:nvSpPr>
        <p:spPr bwMode="auto">
          <a:xfrm>
            <a:off x="1159073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8868570" y="265437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Floor: 2</a:t>
            </a:r>
          </a:p>
        </p:txBody>
      </p:sp>
      <p:cxnSp>
        <p:nvCxnSpPr>
          <p:cNvPr id="243" name="Elbow Connector 242"/>
          <p:cNvCxnSpPr>
            <a:stCxn id="242" idx="2"/>
            <a:endCxn id="212" idx="0"/>
          </p:cNvCxnSpPr>
          <p:nvPr/>
        </p:nvCxnSpPr>
        <p:spPr>
          <a:xfrm rot="5400000">
            <a:off x="8551503" y="2504316"/>
            <a:ext cx="309490" cy="18288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4" name="Elbow Connector 243"/>
          <p:cNvCxnSpPr>
            <a:stCxn id="232" idx="0"/>
            <a:endCxn id="242" idx="2"/>
          </p:cNvCxnSpPr>
          <p:nvPr/>
        </p:nvCxnSpPr>
        <p:spPr>
          <a:xfrm rot="16200000" flipV="1">
            <a:off x="10379708" y="2504911"/>
            <a:ext cx="309490" cy="182761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5" name="Elbow Connector 244"/>
          <p:cNvCxnSpPr>
            <a:stCxn id="242" idx="2"/>
            <a:endCxn id="222" idx="0"/>
          </p:cNvCxnSpPr>
          <p:nvPr/>
        </p:nvCxnSpPr>
        <p:spPr>
          <a:xfrm rot="5400000">
            <a:off x="9465903" y="3418716"/>
            <a:ext cx="309490" cy="127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6" name="Elbow Connector 245"/>
          <p:cNvCxnSpPr>
            <a:stCxn id="212" idx="2"/>
            <a:endCxn id="214" idx="0"/>
          </p:cNvCxnSpPr>
          <p:nvPr/>
        </p:nvCxnSpPr>
        <p:spPr>
          <a:xfrm rot="5400000">
            <a:off x="7513839" y="4051894"/>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7" name="Elbow Connector 246"/>
          <p:cNvCxnSpPr/>
          <p:nvPr/>
        </p:nvCxnSpPr>
        <p:spPr>
          <a:xfrm rot="5400000">
            <a:off x="9348988" y="4049262"/>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8" name="Elbow Connector 247"/>
          <p:cNvCxnSpPr>
            <a:stCxn id="232" idx="2"/>
            <a:endCxn id="234" idx="0"/>
          </p:cNvCxnSpPr>
          <p:nvPr/>
        </p:nvCxnSpPr>
        <p:spPr>
          <a:xfrm rot="5400000">
            <a:off x="11170249" y="4051894"/>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9" name="Elbow Connector 248"/>
          <p:cNvCxnSpPr>
            <a:stCxn id="213" idx="2"/>
            <a:endCxn id="218" idx="0"/>
          </p:cNvCxnSpPr>
          <p:nvPr/>
        </p:nvCxnSpPr>
        <p:spPr>
          <a:xfrm rot="5400000">
            <a:off x="7509150" y="5885383"/>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0" name="Elbow Connector 249"/>
          <p:cNvCxnSpPr>
            <a:stCxn id="223" idx="2"/>
            <a:endCxn id="228" idx="0"/>
          </p:cNvCxnSpPr>
          <p:nvPr/>
        </p:nvCxnSpPr>
        <p:spPr>
          <a:xfrm rot="5400000">
            <a:off x="9337950" y="5885383"/>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1" name="Elbow Connector 250"/>
          <p:cNvCxnSpPr>
            <a:stCxn id="233" idx="2"/>
            <a:endCxn id="238" idx="0"/>
          </p:cNvCxnSpPr>
          <p:nvPr/>
        </p:nvCxnSpPr>
        <p:spPr>
          <a:xfrm rot="5400000">
            <a:off x="11165560" y="5885383"/>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2" name="Elbow Connector 251"/>
          <p:cNvCxnSpPr>
            <a:stCxn id="212" idx="2"/>
            <a:endCxn id="216" idx="0"/>
          </p:cNvCxnSpPr>
          <p:nvPr/>
        </p:nvCxnSpPr>
        <p:spPr>
          <a:xfrm rot="16200000" flipH="1">
            <a:off x="7923016" y="4051893"/>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3" name="Elbow Connector 252"/>
          <p:cNvCxnSpPr/>
          <p:nvPr/>
        </p:nvCxnSpPr>
        <p:spPr>
          <a:xfrm rot="16200000" flipH="1">
            <a:off x="9761738" y="4049261"/>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4" name="Elbow Connector 253"/>
          <p:cNvCxnSpPr>
            <a:stCxn id="236" idx="0"/>
            <a:endCxn id="232" idx="2"/>
          </p:cNvCxnSpPr>
          <p:nvPr/>
        </p:nvCxnSpPr>
        <p:spPr>
          <a:xfrm rot="16200000" flipV="1">
            <a:off x="11579426" y="4051894"/>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5" name="Elbow Connector 254"/>
          <p:cNvCxnSpPr>
            <a:stCxn id="233" idx="2"/>
            <a:endCxn id="240" idx="0"/>
          </p:cNvCxnSpPr>
          <p:nvPr/>
        </p:nvCxnSpPr>
        <p:spPr>
          <a:xfrm rot="16200000" flipH="1">
            <a:off x="11574737" y="5885382"/>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6" name="Elbow Connector 255"/>
          <p:cNvCxnSpPr>
            <a:stCxn id="223" idx="2"/>
            <a:endCxn id="230" idx="0"/>
          </p:cNvCxnSpPr>
          <p:nvPr/>
        </p:nvCxnSpPr>
        <p:spPr>
          <a:xfrm rot="16200000" flipH="1">
            <a:off x="9747127" y="5885382"/>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7" name="Elbow Connector 256"/>
          <p:cNvCxnSpPr>
            <a:stCxn id="213" idx="2"/>
            <a:endCxn id="220" idx="0"/>
          </p:cNvCxnSpPr>
          <p:nvPr/>
        </p:nvCxnSpPr>
        <p:spPr>
          <a:xfrm rot="16200000" flipH="1">
            <a:off x="7918327" y="5885382"/>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8" name="Straight Connector 257"/>
          <p:cNvCxnSpPr/>
          <p:nvPr/>
        </p:nvCxnSpPr>
        <p:spPr>
          <a:xfrm>
            <a:off x="8706248" y="3425066"/>
            <a:ext cx="0" cy="1818662"/>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9" name="Straight Connector 258"/>
          <p:cNvCxnSpPr/>
          <p:nvPr/>
        </p:nvCxnSpPr>
        <p:spPr>
          <a:xfrm flipH="1">
            <a:off x="10530981" y="3425066"/>
            <a:ext cx="3471" cy="1824795"/>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0" name="Straight Connector 259"/>
          <p:cNvCxnSpPr/>
          <p:nvPr/>
        </p:nvCxnSpPr>
        <p:spPr>
          <a:xfrm flipH="1" flipV="1">
            <a:off x="7784207" y="5239887"/>
            <a:ext cx="922042" cy="387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1" name="Straight Connector 260"/>
          <p:cNvCxnSpPr/>
          <p:nvPr/>
        </p:nvCxnSpPr>
        <p:spPr>
          <a:xfrm flipH="1">
            <a:off x="10530981" y="5241024"/>
            <a:ext cx="928390" cy="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2" name="Straight Connector 261"/>
          <p:cNvCxnSpPr/>
          <p:nvPr/>
        </p:nvCxnSpPr>
        <p:spPr>
          <a:xfrm flipH="1">
            <a:off x="8698013" y="5243263"/>
            <a:ext cx="930276" cy="18"/>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3" name="Straight Connector 262"/>
          <p:cNvCxnSpPr/>
          <p:nvPr/>
        </p:nvCxnSpPr>
        <p:spPr>
          <a:xfrm>
            <a:off x="11448258" y="5242472"/>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4" name="Straight Connector 263"/>
          <p:cNvCxnSpPr/>
          <p:nvPr/>
        </p:nvCxnSpPr>
        <p:spPr>
          <a:xfrm>
            <a:off x="9620648" y="5241024"/>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5" name="Straight Connector 264"/>
          <p:cNvCxnSpPr/>
          <p:nvPr/>
        </p:nvCxnSpPr>
        <p:spPr>
          <a:xfrm>
            <a:off x="7791151" y="5241024"/>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6" name="Elbow Connector 265"/>
          <p:cNvCxnSpPr>
            <a:stCxn id="4" idx="2"/>
            <a:endCxn id="242" idx="0"/>
          </p:cNvCxnSpPr>
          <p:nvPr/>
        </p:nvCxnSpPr>
        <p:spPr>
          <a:xfrm rot="16200000" flipH="1">
            <a:off x="7814117" y="847839"/>
            <a:ext cx="243595" cy="336946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498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p:cNvSpPr/>
          <p:nvPr/>
        </p:nvSpPr>
        <p:spPr bwMode="auto">
          <a:xfrm>
            <a:off x="5342333" y="1801176"/>
            <a:ext cx="1817694"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Building: 1</a:t>
            </a:r>
          </a:p>
        </p:txBody>
      </p:sp>
      <p:sp>
        <p:nvSpPr>
          <p:cNvPr id="119" name="Title 16"/>
          <p:cNvSpPr>
            <a:spLocks noGrp="1"/>
          </p:cNvSpPr>
          <p:nvPr>
            <p:ph type="title"/>
          </p:nvPr>
        </p:nvSpPr>
        <p:spPr/>
        <p:txBody>
          <a:bodyPr/>
          <a:lstStyle/>
          <a:p>
            <a:r>
              <a:rPr lang="en-US" dirty="0"/>
              <a:t>Azure IoT Hub – Device Topology Support</a:t>
            </a:r>
          </a:p>
        </p:txBody>
      </p:sp>
      <p:sp>
        <p:nvSpPr>
          <p:cNvPr id="6" name="Text Placeholder 5"/>
          <p:cNvSpPr>
            <a:spLocks noGrp="1"/>
          </p:cNvSpPr>
          <p:nvPr>
            <p:ph type="body" sz="quarter" idx="10"/>
          </p:nvPr>
        </p:nvSpPr>
        <p:spPr>
          <a:xfrm>
            <a:off x="307580" y="961691"/>
            <a:ext cx="11887200" cy="683264"/>
          </a:xfrm>
        </p:spPr>
        <p:txBody>
          <a:bodyPr/>
          <a:lstStyle/>
          <a:p>
            <a:r>
              <a:rPr lang="en-US" sz="3600" dirty="0"/>
              <a:t>Update Devices Based on Sub-Topologies</a:t>
            </a:r>
          </a:p>
        </p:txBody>
      </p:sp>
      <p:sp>
        <p:nvSpPr>
          <p:cNvPr id="8" name="Rectangle 7"/>
          <p:cNvSpPr/>
          <p:nvPr/>
        </p:nvSpPr>
        <p:spPr bwMode="auto">
          <a:xfrm>
            <a:off x="198437" y="3573462"/>
            <a:ext cx="1504156" cy="609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1</a:t>
            </a:r>
          </a:p>
        </p:txBody>
      </p:sp>
      <p:sp>
        <p:nvSpPr>
          <p:cNvPr id="9" name="Rectangle 8"/>
          <p:cNvSpPr/>
          <p:nvPr/>
        </p:nvSpPr>
        <p:spPr bwMode="auto">
          <a:xfrm>
            <a:off x="198437" y="5402262"/>
            <a:ext cx="1504156" cy="609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4</a:t>
            </a:r>
          </a:p>
        </p:txBody>
      </p:sp>
      <p:sp>
        <p:nvSpPr>
          <p:cNvPr id="13" name="Rectangle 12"/>
          <p:cNvSpPr/>
          <p:nvPr/>
        </p:nvSpPr>
        <p:spPr bwMode="auto">
          <a:xfrm>
            <a:off x="19843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4" name="Frame 5"/>
          <p:cNvSpPr>
            <a:spLocks noChangeAspect="1"/>
          </p:cNvSpPr>
          <p:nvPr/>
        </p:nvSpPr>
        <p:spPr bwMode="auto">
          <a:xfrm>
            <a:off x="27463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101679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 name="Frame 5"/>
          <p:cNvSpPr>
            <a:spLocks noChangeAspect="1"/>
          </p:cNvSpPr>
          <p:nvPr/>
        </p:nvSpPr>
        <p:spPr bwMode="auto">
          <a:xfrm>
            <a:off x="109299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19843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9" name="Frame 5"/>
          <p:cNvSpPr>
            <a:spLocks noChangeAspect="1"/>
          </p:cNvSpPr>
          <p:nvPr/>
        </p:nvSpPr>
        <p:spPr bwMode="auto">
          <a:xfrm>
            <a:off x="27463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01679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 name="Frame 5"/>
          <p:cNvSpPr>
            <a:spLocks noChangeAspect="1"/>
          </p:cNvSpPr>
          <p:nvPr/>
        </p:nvSpPr>
        <p:spPr bwMode="auto">
          <a:xfrm>
            <a:off x="109299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2027237" y="3573462"/>
            <a:ext cx="1504156" cy="609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2</a:t>
            </a:r>
          </a:p>
        </p:txBody>
      </p:sp>
      <p:sp>
        <p:nvSpPr>
          <p:cNvPr id="53" name="Rectangle 52"/>
          <p:cNvSpPr/>
          <p:nvPr/>
        </p:nvSpPr>
        <p:spPr bwMode="auto">
          <a:xfrm>
            <a:off x="2027237" y="5402262"/>
            <a:ext cx="1504156" cy="609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5</a:t>
            </a:r>
          </a:p>
        </p:txBody>
      </p:sp>
      <p:sp>
        <p:nvSpPr>
          <p:cNvPr id="54" name="Rectangle 53"/>
          <p:cNvSpPr/>
          <p:nvPr/>
        </p:nvSpPr>
        <p:spPr bwMode="auto">
          <a:xfrm>
            <a:off x="202723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210343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284559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7" name="Frame 5"/>
          <p:cNvSpPr>
            <a:spLocks noChangeAspect="1"/>
          </p:cNvSpPr>
          <p:nvPr/>
        </p:nvSpPr>
        <p:spPr bwMode="auto">
          <a:xfrm>
            <a:off x="292179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202723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9" name="Frame 5"/>
          <p:cNvSpPr>
            <a:spLocks noChangeAspect="1"/>
          </p:cNvSpPr>
          <p:nvPr/>
        </p:nvSpPr>
        <p:spPr bwMode="auto">
          <a:xfrm>
            <a:off x="210343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284559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292179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3854847" y="3573462"/>
            <a:ext cx="1504156" cy="609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3</a:t>
            </a:r>
          </a:p>
        </p:txBody>
      </p:sp>
      <p:sp>
        <p:nvSpPr>
          <p:cNvPr id="63" name="Rectangle 62"/>
          <p:cNvSpPr/>
          <p:nvPr/>
        </p:nvSpPr>
        <p:spPr bwMode="auto">
          <a:xfrm>
            <a:off x="3854847" y="5402262"/>
            <a:ext cx="1504156" cy="609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6</a:t>
            </a:r>
          </a:p>
        </p:txBody>
      </p:sp>
      <p:sp>
        <p:nvSpPr>
          <p:cNvPr id="64" name="Rectangle 63"/>
          <p:cNvSpPr/>
          <p:nvPr/>
        </p:nvSpPr>
        <p:spPr bwMode="auto">
          <a:xfrm>
            <a:off x="385484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5" name="Frame 5"/>
          <p:cNvSpPr>
            <a:spLocks noChangeAspect="1"/>
          </p:cNvSpPr>
          <p:nvPr/>
        </p:nvSpPr>
        <p:spPr bwMode="auto">
          <a:xfrm>
            <a:off x="393104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67320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474940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385484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Frame 5"/>
          <p:cNvSpPr>
            <a:spLocks noChangeAspect="1"/>
          </p:cNvSpPr>
          <p:nvPr/>
        </p:nvSpPr>
        <p:spPr bwMode="auto">
          <a:xfrm>
            <a:off x="393104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p:cNvSpPr/>
          <p:nvPr/>
        </p:nvSpPr>
        <p:spPr bwMode="auto">
          <a:xfrm>
            <a:off x="467320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71" name="Frame 5"/>
          <p:cNvSpPr>
            <a:spLocks noChangeAspect="1"/>
          </p:cNvSpPr>
          <p:nvPr/>
        </p:nvSpPr>
        <p:spPr bwMode="auto">
          <a:xfrm>
            <a:off x="474940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2027237" y="2654372"/>
            <a:ext cx="1504156" cy="609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Floor: 1</a:t>
            </a:r>
          </a:p>
        </p:txBody>
      </p:sp>
      <p:cxnSp>
        <p:nvCxnSpPr>
          <p:cNvPr id="139" name="Elbow Connector 138"/>
          <p:cNvCxnSpPr>
            <a:stCxn id="122" idx="2"/>
            <a:endCxn id="8" idx="0"/>
          </p:cNvCxnSpPr>
          <p:nvPr/>
        </p:nvCxnSpPr>
        <p:spPr>
          <a:xfrm rot="5400000">
            <a:off x="1710170" y="2504317"/>
            <a:ext cx="309490" cy="18288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43" name="Elbow Connector 142"/>
          <p:cNvCxnSpPr>
            <a:stCxn id="62" idx="0"/>
            <a:endCxn id="122" idx="2"/>
          </p:cNvCxnSpPr>
          <p:nvPr/>
        </p:nvCxnSpPr>
        <p:spPr>
          <a:xfrm rot="16200000" flipV="1">
            <a:off x="3538375" y="2504912"/>
            <a:ext cx="309490" cy="182761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46" name="Elbow Connector 145"/>
          <p:cNvCxnSpPr>
            <a:stCxn id="122" idx="2"/>
            <a:endCxn id="52" idx="0"/>
          </p:cNvCxnSpPr>
          <p:nvPr/>
        </p:nvCxnSpPr>
        <p:spPr>
          <a:xfrm rot="5400000">
            <a:off x="2624570" y="3418717"/>
            <a:ext cx="309490" cy="127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49" name="Elbow Connector 148"/>
          <p:cNvCxnSpPr>
            <a:stCxn id="8" idx="2"/>
            <a:endCxn id="13" idx="0"/>
          </p:cNvCxnSpPr>
          <p:nvPr/>
        </p:nvCxnSpPr>
        <p:spPr>
          <a:xfrm rot="5400000">
            <a:off x="672506" y="4051895"/>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3" name="Elbow Connector 152"/>
          <p:cNvCxnSpPr/>
          <p:nvPr/>
        </p:nvCxnSpPr>
        <p:spPr>
          <a:xfrm rot="5400000">
            <a:off x="2507655" y="4049263"/>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4" name="Elbow Connector 153"/>
          <p:cNvCxnSpPr>
            <a:stCxn id="62" idx="2"/>
            <a:endCxn id="64" idx="0"/>
          </p:cNvCxnSpPr>
          <p:nvPr/>
        </p:nvCxnSpPr>
        <p:spPr>
          <a:xfrm rot="5400000">
            <a:off x="4328916" y="4051895"/>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6" name="Elbow Connector 155"/>
          <p:cNvCxnSpPr>
            <a:stCxn id="9" idx="2"/>
            <a:endCxn id="18" idx="0"/>
          </p:cNvCxnSpPr>
          <p:nvPr/>
        </p:nvCxnSpPr>
        <p:spPr>
          <a:xfrm rot="5400000">
            <a:off x="667817" y="5885384"/>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7" name="Elbow Connector 156"/>
          <p:cNvCxnSpPr>
            <a:stCxn id="53" idx="2"/>
            <a:endCxn id="58" idx="0"/>
          </p:cNvCxnSpPr>
          <p:nvPr/>
        </p:nvCxnSpPr>
        <p:spPr>
          <a:xfrm rot="5400000">
            <a:off x="2496617" y="5885384"/>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8" name="Elbow Connector 157"/>
          <p:cNvCxnSpPr>
            <a:stCxn id="63" idx="2"/>
            <a:endCxn id="68" idx="0"/>
          </p:cNvCxnSpPr>
          <p:nvPr/>
        </p:nvCxnSpPr>
        <p:spPr>
          <a:xfrm rot="5400000">
            <a:off x="4324227" y="5885384"/>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9" name="Elbow Connector 158"/>
          <p:cNvCxnSpPr>
            <a:stCxn id="8" idx="2"/>
            <a:endCxn id="15" idx="0"/>
          </p:cNvCxnSpPr>
          <p:nvPr/>
        </p:nvCxnSpPr>
        <p:spPr>
          <a:xfrm rot="16200000" flipH="1">
            <a:off x="1081683" y="4051894"/>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62" name="Elbow Connector 161"/>
          <p:cNvCxnSpPr/>
          <p:nvPr/>
        </p:nvCxnSpPr>
        <p:spPr>
          <a:xfrm rot="16200000" flipH="1">
            <a:off x="2920405" y="4049262"/>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66" name="Elbow Connector 165"/>
          <p:cNvCxnSpPr>
            <a:stCxn id="66" idx="0"/>
            <a:endCxn id="62" idx="2"/>
          </p:cNvCxnSpPr>
          <p:nvPr/>
        </p:nvCxnSpPr>
        <p:spPr>
          <a:xfrm rot="16200000" flipV="1">
            <a:off x="4738093" y="4051895"/>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71" name="Elbow Connector 170"/>
          <p:cNvCxnSpPr>
            <a:stCxn id="63" idx="2"/>
            <a:endCxn id="70" idx="0"/>
          </p:cNvCxnSpPr>
          <p:nvPr/>
        </p:nvCxnSpPr>
        <p:spPr>
          <a:xfrm rot="16200000" flipH="1">
            <a:off x="4733404" y="5885383"/>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76" name="Elbow Connector 175"/>
          <p:cNvCxnSpPr>
            <a:stCxn id="53" idx="2"/>
            <a:endCxn id="60" idx="0"/>
          </p:cNvCxnSpPr>
          <p:nvPr/>
        </p:nvCxnSpPr>
        <p:spPr>
          <a:xfrm rot="16200000" flipH="1">
            <a:off x="2905794" y="5885383"/>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3" name="Elbow Connector 182"/>
          <p:cNvCxnSpPr>
            <a:stCxn id="9" idx="2"/>
            <a:endCxn id="20" idx="0"/>
          </p:cNvCxnSpPr>
          <p:nvPr/>
        </p:nvCxnSpPr>
        <p:spPr>
          <a:xfrm rot="16200000" flipH="1">
            <a:off x="1076994" y="5885383"/>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7" name="Straight Connector 186"/>
          <p:cNvCxnSpPr/>
          <p:nvPr/>
        </p:nvCxnSpPr>
        <p:spPr>
          <a:xfrm>
            <a:off x="1864915" y="3425067"/>
            <a:ext cx="0" cy="1818662"/>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8" name="Straight Connector 187"/>
          <p:cNvCxnSpPr/>
          <p:nvPr/>
        </p:nvCxnSpPr>
        <p:spPr>
          <a:xfrm flipH="1">
            <a:off x="3689648" y="3425067"/>
            <a:ext cx="3471" cy="1824795"/>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9" name="Straight Connector 188"/>
          <p:cNvCxnSpPr/>
          <p:nvPr/>
        </p:nvCxnSpPr>
        <p:spPr>
          <a:xfrm flipH="1" flipV="1">
            <a:off x="942874" y="5239888"/>
            <a:ext cx="922042" cy="387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93" name="Straight Connector 192"/>
          <p:cNvCxnSpPr/>
          <p:nvPr/>
        </p:nvCxnSpPr>
        <p:spPr>
          <a:xfrm flipH="1">
            <a:off x="3689648" y="5241025"/>
            <a:ext cx="928390" cy="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95" name="Straight Connector 194"/>
          <p:cNvCxnSpPr/>
          <p:nvPr/>
        </p:nvCxnSpPr>
        <p:spPr>
          <a:xfrm flipH="1">
            <a:off x="1856680" y="5243264"/>
            <a:ext cx="930276" cy="18"/>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97" name="Straight Connector 196"/>
          <p:cNvCxnSpPr/>
          <p:nvPr/>
        </p:nvCxnSpPr>
        <p:spPr>
          <a:xfrm>
            <a:off x="4606925" y="5242473"/>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06" name="Straight Connector 205"/>
          <p:cNvCxnSpPr/>
          <p:nvPr/>
        </p:nvCxnSpPr>
        <p:spPr>
          <a:xfrm>
            <a:off x="2779315" y="5241025"/>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09" name="Straight Connector 208"/>
          <p:cNvCxnSpPr/>
          <p:nvPr/>
        </p:nvCxnSpPr>
        <p:spPr>
          <a:xfrm>
            <a:off x="949818" y="5241025"/>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212" name="Rectangle 211"/>
          <p:cNvSpPr/>
          <p:nvPr/>
        </p:nvSpPr>
        <p:spPr bwMode="auto">
          <a:xfrm>
            <a:off x="7039770" y="35734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1</a:t>
            </a:r>
          </a:p>
        </p:txBody>
      </p:sp>
      <p:sp>
        <p:nvSpPr>
          <p:cNvPr id="213" name="Rectangle 212"/>
          <p:cNvSpPr/>
          <p:nvPr/>
        </p:nvSpPr>
        <p:spPr bwMode="auto">
          <a:xfrm>
            <a:off x="7039770" y="54022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4</a:t>
            </a:r>
          </a:p>
        </p:txBody>
      </p:sp>
      <p:sp>
        <p:nvSpPr>
          <p:cNvPr id="214" name="Rectangle 213"/>
          <p:cNvSpPr/>
          <p:nvPr/>
        </p:nvSpPr>
        <p:spPr bwMode="auto">
          <a:xfrm>
            <a:off x="703977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5" name="Frame 5"/>
          <p:cNvSpPr>
            <a:spLocks noChangeAspect="1"/>
          </p:cNvSpPr>
          <p:nvPr/>
        </p:nvSpPr>
        <p:spPr bwMode="auto">
          <a:xfrm>
            <a:off x="711597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p:cNvSpPr/>
          <p:nvPr/>
        </p:nvSpPr>
        <p:spPr bwMode="auto">
          <a:xfrm>
            <a:off x="785812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7" name="Frame 5"/>
          <p:cNvSpPr>
            <a:spLocks noChangeAspect="1"/>
          </p:cNvSpPr>
          <p:nvPr/>
        </p:nvSpPr>
        <p:spPr bwMode="auto">
          <a:xfrm>
            <a:off x="793432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p:cNvSpPr/>
          <p:nvPr/>
        </p:nvSpPr>
        <p:spPr bwMode="auto">
          <a:xfrm>
            <a:off x="703977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9" name="Frame 5"/>
          <p:cNvSpPr>
            <a:spLocks noChangeAspect="1"/>
          </p:cNvSpPr>
          <p:nvPr/>
        </p:nvSpPr>
        <p:spPr bwMode="auto">
          <a:xfrm>
            <a:off x="711597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p:cNvSpPr/>
          <p:nvPr/>
        </p:nvSpPr>
        <p:spPr bwMode="auto">
          <a:xfrm>
            <a:off x="785812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1" name="Frame 5"/>
          <p:cNvSpPr>
            <a:spLocks noChangeAspect="1"/>
          </p:cNvSpPr>
          <p:nvPr/>
        </p:nvSpPr>
        <p:spPr bwMode="auto">
          <a:xfrm>
            <a:off x="793432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p:cNvSpPr/>
          <p:nvPr/>
        </p:nvSpPr>
        <p:spPr bwMode="auto">
          <a:xfrm>
            <a:off x="8868570" y="35734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2</a:t>
            </a:r>
          </a:p>
        </p:txBody>
      </p:sp>
      <p:sp>
        <p:nvSpPr>
          <p:cNvPr id="223" name="Rectangle 222"/>
          <p:cNvSpPr/>
          <p:nvPr/>
        </p:nvSpPr>
        <p:spPr bwMode="auto">
          <a:xfrm>
            <a:off x="8868570" y="54022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5</a:t>
            </a:r>
          </a:p>
        </p:txBody>
      </p:sp>
      <p:sp>
        <p:nvSpPr>
          <p:cNvPr id="224" name="Rectangle 223"/>
          <p:cNvSpPr/>
          <p:nvPr/>
        </p:nvSpPr>
        <p:spPr bwMode="auto">
          <a:xfrm>
            <a:off x="886857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5" name="Frame 5"/>
          <p:cNvSpPr>
            <a:spLocks noChangeAspect="1"/>
          </p:cNvSpPr>
          <p:nvPr/>
        </p:nvSpPr>
        <p:spPr bwMode="auto">
          <a:xfrm>
            <a:off x="894477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p:cNvSpPr/>
          <p:nvPr/>
        </p:nvSpPr>
        <p:spPr bwMode="auto">
          <a:xfrm>
            <a:off x="968692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7" name="Frame 5"/>
          <p:cNvSpPr>
            <a:spLocks noChangeAspect="1"/>
          </p:cNvSpPr>
          <p:nvPr/>
        </p:nvSpPr>
        <p:spPr bwMode="auto">
          <a:xfrm>
            <a:off x="976312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p:cNvSpPr/>
          <p:nvPr/>
        </p:nvSpPr>
        <p:spPr bwMode="auto">
          <a:xfrm>
            <a:off x="886857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9" name="Frame 5"/>
          <p:cNvSpPr>
            <a:spLocks noChangeAspect="1"/>
          </p:cNvSpPr>
          <p:nvPr/>
        </p:nvSpPr>
        <p:spPr bwMode="auto">
          <a:xfrm>
            <a:off x="894477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p:cNvSpPr/>
          <p:nvPr/>
        </p:nvSpPr>
        <p:spPr bwMode="auto">
          <a:xfrm>
            <a:off x="968692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1" name="Frame 5"/>
          <p:cNvSpPr>
            <a:spLocks noChangeAspect="1"/>
          </p:cNvSpPr>
          <p:nvPr/>
        </p:nvSpPr>
        <p:spPr bwMode="auto">
          <a:xfrm>
            <a:off x="976312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ectangle 231"/>
          <p:cNvSpPr/>
          <p:nvPr/>
        </p:nvSpPr>
        <p:spPr bwMode="auto">
          <a:xfrm>
            <a:off x="10696180" y="35734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3</a:t>
            </a:r>
          </a:p>
        </p:txBody>
      </p:sp>
      <p:sp>
        <p:nvSpPr>
          <p:cNvPr id="233" name="Rectangle 232"/>
          <p:cNvSpPr/>
          <p:nvPr/>
        </p:nvSpPr>
        <p:spPr bwMode="auto">
          <a:xfrm>
            <a:off x="10696180" y="54022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6</a:t>
            </a:r>
          </a:p>
        </p:txBody>
      </p:sp>
      <p:sp>
        <p:nvSpPr>
          <p:cNvPr id="234" name="Rectangle 233"/>
          <p:cNvSpPr/>
          <p:nvPr/>
        </p:nvSpPr>
        <p:spPr bwMode="auto">
          <a:xfrm>
            <a:off x="1069618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5" name="Frame 5"/>
          <p:cNvSpPr>
            <a:spLocks noChangeAspect="1"/>
          </p:cNvSpPr>
          <p:nvPr/>
        </p:nvSpPr>
        <p:spPr bwMode="auto">
          <a:xfrm>
            <a:off x="1077238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ectangle 235"/>
          <p:cNvSpPr/>
          <p:nvPr/>
        </p:nvSpPr>
        <p:spPr bwMode="auto">
          <a:xfrm>
            <a:off x="1151453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7" name="Frame 5"/>
          <p:cNvSpPr>
            <a:spLocks noChangeAspect="1"/>
          </p:cNvSpPr>
          <p:nvPr/>
        </p:nvSpPr>
        <p:spPr bwMode="auto">
          <a:xfrm>
            <a:off x="1159073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p:cNvSpPr/>
          <p:nvPr/>
        </p:nvSpPr>
        <p:spPr bwMode="auto">
          <a:xfrm>
            <a:off x="1069618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9" name="Frame 5"/>
          <p:cNvSpPr>
            <a:spLocks noChangeAspect="1"/>
          </p:cNvSpPr>
          <p:nvPr/>
        </p:nvSpPr>
        <p:spPr bwMode="auto">
          <a:xfrm>
            <a:off x="1077238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ectangle 239"/>
          <p:cNvSpPr/>
          <p:nvPr/>
        </p:nvSpPr>
        <p:spPr bwMode="auto">
          <a:xfrm>
            <a:off x="1151453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41" name="Frame 5"/>
          <p:cNvSpPr>
            <a:spLocks noChangeAspect="1"/>
          </p:cNvSpPr>
          <p:nvPr/>
        </p:nvSpPr>
        <p:spPr bwMode="auto">
          <a:xfrm>
            <a:off x="1159073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8868570" y="265437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Floor: 2</a:t>
            </a:r>
          </a:p>
        </p:txBody>
      </p:sp>
      <p:cxnSp>
        <p:nvCxnSpPr>
          <p:cNvPr id="243" name="Elbow Connector 242"/>
          <p:cNvCxnSpPr>
            <a:stCxn id="242" idx="2"/>
            <a:endCxn id="212" idx="0"/>
          </p:cNvCxnSpPr>
          <p:nvPr/>
        </p:nvCxnSpPr>
        <p:spPr>
          <a:xfrm rot="5400000">
            <a:off x="8551503" y="2504316"/>
            <a:ext cx="309490" cy="18288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4" name="Elbow Connector 243"/>
          <p:cNvCxnSpPr>
            <a:stCxn id="232" idx="0"/>
            <a:endCxn id="242" idx="2"/>
          </p:cNvCxnSpPr>
          <p:nvPr/>
        </p:nvCxnSpPr>
        <p:spPr>
          <a:xfrm rot="16200000" flipV="1">
            <a:off x="10379708" y="2504911"/>
            <a:ext cx="309490" cy="182761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5" name="Elbow Connector 244"/>
          <p:cNvCxnSpPr>
            <a:stCxn id="242" idx="2"/>
            <a:endCxn id="222" idx="0"/>
          </p:cNvCxnSpPr>
          <p:nvPr/>
        </p:nvCxnSpPr>
        <p:spPr>
          <a:xfrm rot="5400000">
            <a:off x="9465903" y="3418716"/>
            <a:ext cx="309490" cy="127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6" name="Elbow Connector 245"/>
          <p:cNvCxnSpPr>
            <a:stCxn id="212" idx="2"/>
            <a:endCxn id="214" idx="0"/>
          </p:cNvCxnSpPr>
          <p:nvPr/>
        </p:nvCxnSpPr>
        <p:spPr>
          <a:xfrm rot="5400000">
            <a:off x="7513839" y="4051894"/>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7" name="Elbow Connector 246"/>
          <p:cNvCxnSpPr/>
          <p:nvPr/>
        </p:nvCxnSpPr>
        <p:spPr>
          <a:xfrm rot="5400000">
            <a:off x="9348988" y="4049262"/>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8" name="Elbow Connector 247"/>
          <p:cNvCxnSpPr>
            <a:stCxn id="232" idx="2"/>
            <a:endCxn id="234" idx="0"/>
          </p:cNvCxnSpPr>
          <p:nvPr/>
        </p:nvCxnSpPr>
        <p:spPr>
          <a:xfrm rot="5400000">
            <a:off x="11170249" y="4051894"/>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9" name="Elbow Connector 248"/>
          <p:cNvCxnSpPr>
            <a:stCxn id="213" idx="2"/>
            <a:endCxn id="218" idx="0"/>
          </p:cNvCxnSpPr>
          <p:nvPr/>
        </p:nvCxnSpPr>
        <p:spPr>
          <a:xfrm rot="5400000">
            <a:off x="7509150" y="5885383"/>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0" name="Elbow Connector 249"/>
          <p:cNvCxnSpPr>
            <a:stCxn id="223" idx="2"/>
            <a:endCxn id="228" idx="0"/>
          </p:cNvCxnSpPr>
          <p:nvPr/>
        </p:nvCxnSpPr>
        <p:spPr>
          <a:xfrm rot="5400000">
            <a:off x="9337950" y="5885383"/>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1" name="Elbow Connector 250"/>
          <p:cNvCxnSpPr>
            <a:stCxn id="233" idx="2"/>
            <a:endCxn id="238" idx="0"/>
          </p:cNvCxnSpPr>
          <p:nvPr/>
        </p:nvCxnSpPr>
        <p:spPr>
          <a:xfrm rot="5400000">
            <a:off x="11165560" y="5885383"/>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2" name="Elbow Connector 251"/>
          <p:cNvCxnSpPr>
            <a:stCxn id="212" idx="2"/>
            <a:endCxn id="216" idx="0"/>
          </p:cNvCxnSpPr>
          <p:nvPr/>
        </p:nvCxnSpPr>
        <p:spPr>
          <a:xfrm rot="16200000" flipH="1">
            <a:off x="7923016" y="4051893"/>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3" name="Elbow Connector 252"/>
          <p:cNvCxnSpPr/>
          <p:nvPr/>
        </p:nvCxnSpPr>
        <p:spPr>
          <a:xfrm rot="16200000" flipH="1">
            <a:off x="9761738" y="4049261"/>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4" name="Elbow Connector 253"/>
          <p:cNvCxnSpPr>
            <a:stCxn id="236" idx="0"/>
            <a:endCxn id="232" idx="2"/>
          </p:cNvCxnSpPr>
          <p:nvPr/>
        </p:nvCxnSpPr>
        <p:spPr>
          <a:xfrm rot="16200000" flipV="1">
            <a:off x="11579426" y="4051894"/>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5" name="Elbow Connector 254"/>
          <p:cNvCxnSpPr>
            <a:stCxn id="233" idx="2"/>
            <a:endCxn id="240" idx="0"/>
          </p:cNvCxnSpPr>
          <p:nvPr/>
        </p:nvCxnSpPr>
        <p:spPr>
          <a:xfrm rot="16200000" flipH="1">
            <a:off x="11574737" y="5885382"/>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6" name="Elbow Connector 255"/>
          <p:cNvCxnSpPr>
            <a:stCxn id="223" idx="2"/>
            <a:endCxn id="230" idx="0"/>
          </p:cNvCxnSpPr>
          <p:nvPr/>
        </p:nvCxnSpPr>
        <p:spPr>
          <a:xfrm rot="16200000" flipH="1">
            <a:off x="9747127" y="5885382"/>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7" name="Elbow Connector 256"/>
          <p:cNvCxnSpPr>
            <a:stCxn id="213" idx="2"/>
            <a:endCxn id="220" idx="0"/>
          </p:cNvCxnSpPr>
          <p:nvPr/>
        </p:nvCxnSpPr>
        <p:spPr>
          <a:xfrm rot="16200000" flipH="1">
            <a:off x="7918327" y="5885382"/>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8" name="Straight Connector 257"/>
          <p:cNvCxnSpPr/>
          <p:nvPr/>
        </p:nvCxnSpPr>
        <p:spPr>
          <a:xfrm>
            <a:off x="8706248" y="3425066"/>
            <a:ext cx="0" cy="1818662"/>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9" name="Straight Connector 258"/>
          <p:cNvCxnSpPr/>
          <p:nvPr/>
        </p:nvCxnSpPr>
        <p:spPr>
          <a:xfrm flipH="1">
            <a:off x="10530981" y="3425066"/>
            <a:ext cx="3471" cy="1824795"/>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0" name="Straight Connector 259"/>
          <p:cNvCxnSpPr/>
          <p:nvPr/>
        </p:nvCxnSpPr>
        <p:spPr>
          <a:xfrm flipH="1" flipV="1">
            <a:off x="7784207" y="5239887"/>
            <a:ext cx="922042" cy="387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1" name="Straight Connector 260"/>
          <p:cNvCxnSpPr/>
          <p:nvPr/>
        </p:nvCxnSpPr>
        <p:spPr>
          <a:xfrm flipH="1">
            <a:off x="10530981" y="5241024"/>
            <a:ext cx="928390" cy="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2" name="Straight Connector 261"/>
          <p:cNvCxnSpPr/>
          <p:nvPr/>
        </p:nvCxnSpPr>
        <p:spPr>
          <a:xfrm flipH="1">
            <a:off x="8698013" y="5243263"/>
            <a:ext cx="930276" cy="18"/>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3" name="Straight Connector 262"/>
          <p:cNvCxnSpPr/>
          <p:nvPr/>
        </p:nvCxnSpPr>
        <p:spPr>
          <a:xfrm>
            <a:off x="11448258" y="5242472"/>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4" name="Straight Connector 263"/>
          <p:cNvCxnSpPr/>
          <p:nvPr/>
        </p:nvCxnSpPr>
        <p:spPr>
          <a:xfrm>
            <a:off x="9620648" y="5241024"/>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5" name="Straight Connector 264"/>
          <p:cNvCxnSpPr/>
          <p:nvPr/>
        </p:nvCxnSpPr>
        <p:spPr>
          <a:xfrm>
            <a:off x="7791151" y="5241024"/>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1898775" y="2041443"/>
            <a:ext cx="1794787"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Segoe UI"/>
                <a:ea typeface="+mn-ea"/>
                <a:cs typeface="+mn-cs"/>
              </a:rPr>
              <a:t>Update Floor 1</a:t>
            </a:r>
          </a:p>
        </p:txBody>
      </p:sp>
      <p:sp>
        <p:nvSpPr>
          <p:cNvPr id="116" name="Rectangle 115"/>
          <p:cNvSpPr/>
          <p:nvPr/>
        </p:nvSpPr>
        <p:spPr bwMode="auto">
          <a:xfrm>
            <a:off x="122237" y="2041442"/>
            <a:ext cx="5334000" cy="48848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4" name="Elbow Connector 123"/>
          <p:cNvCxnSpPr>
            <a:stCxn id="121" idx="2"/>
          </p:cNvCxnSpPr>
          <p:nvPr/>
        </p:nvCxnSpPr>
        <p:spPr>
          <a:xfrm rot="5400000">
            <a:off x="4393450" y="796642"/>
            <a:ext cx="243596" cy="3471865"/>
          </a:xfrm>
          <a:prstGeom prst="bentConnector3">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25" name="Elbow Connector 124"/>
          <p:cNvCxnSpPr>
            <a:stCxn id="121" idx="2"/>
          </p:cNvCxnSpPr>
          <p:nvPr/>
        </p:nvCxnSpPr>
        <p:spPr>
          <a:xfrm rot="16200000" flipH="1">
            <a:off x="7814117" y="847839"/>
            <a:ext cx="243595" cy="336946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254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bwMode="auto">
          <a:xfrm>
            <a:off x="5342333" y="1801176"/>
            <a:ext cx="1817694"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Building: 1</a:t>
            </a:r>
          </a:p>
        </p:txBody>
      </p:sp>
      <p:cxnSp>
        <p:nvCxnSpPr>
          <p:cNvPr id="120" name="Elbow Connector 119"/>
          <p:cNvCxnSpPr>
            <a:stCxn id="119" idx="2"/>
          </p:cNvCxnSpPr>
          <p:nvPr/>
        </p:nvCxnSpPr>
        <p:spPr>
          <a:xfrm rot="5400000">
            <a:off x="4393450" y="796642"/>
            <a:ext cx="243596" cy="3471865"/>
          </a:xfrm>
          <a:prstGeom prst="bentConnector3">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21" name="Elbow Connector 120"/>
          <p:cNvCxnSpPr>
            <a:stCxn id="119" idx="2"/>
          </p:cNvCxnSpPr>
          <p:nvPr/>
        </p:nvCxnSpPr>
        <p:spPr>
          <a:xfrm rot="16200000" flipH="1">
            <a:off x="7814117" y="847839"/>
            <a:ext cx="243595" cy="336946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17" name="Title 16"/>
          <p:cNvSpPr>
            <a:spLocks noGrp="1"/>
          </p:cNvSpPr>
          <p:nvPr>
            <p:ph type="title"/>
          </p:nvPr>
        </p:nvSpPr>
        <p:spPr/>
        <p:txBody>
          <a:bodyPr/>
          <a:lstStyle/>
          <a:p>
            <a:r>
              <a:rPr lang="en-US" dirty="0"/>
              <a:t>Azure IoT Hub – Device Topology Support</a:t>
            </a:r>
          </a:p>
        </p:txBody>
      </p:sp>
      <p:sp>
        <p:nvSpPr>
          <p:cNvPr id="6" name="Text Placeholder 5"/>
          <p:cNvSpPr>
            <a:spLocks noGrp="1"/>
          </p:cNvSpPr>
          <p:nvPr>
            <p:ph type="body" sz="quarter" idx="10"/>
          </p:nvPr>
        </p:nvSpPr>
        <p:spPr>
          <a:xfrm>
            <a:off x="307580" y="961691"/>
            <a:ext cx="11887200" cy="683264"/>
          </a:xfrm>
        </p:spPr>
        <p:txBody>
          <a:bodyPr/>
          <a:lstStyle/>
          <a:p>
            <a:r>
              <a:rPr lang="en-US" sz="3600" dirty="0"/>
              <a:t>Create Permissions Groups Based on Device Topology</a:t>
            </a:r>
          </a:p>
        </p:txBody>
      </p:sp>
      <p:sp>
        <p:nvSpPr>
          <p:cNvPr id="8" name="Rectangle 7"/>
          <p:cNvSpPr/>
          <p:nvPr/>
        </p:nvSpPr>
        <p:spPr bwMode="auto">
          <a:xfrm>
            <a:off x="198437" y="35734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1</a:t>
            </a:r>
          </a:p>
        </p:txBody>
      </p:sp>
      <p:sp>
        <p:nvSpPr>
          <p:cNvPr id="9" name="Rectangle 8"/>
          <p:cNvSpPr/>
          <p:nvPr/>
        </p:nvSpPr>
        <p:spPr bwMode="auto">
          <a:xfrm>
            <a:off x="198437" y="54022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4</a:t>
            </a:r>
          </a:p>
        </p:txBody>
      </p:sp>
      <p:sp>
        <p:nvSpPr>
          <p:cNvPr id="13" name="Rectangle 12"/>
          <p:cNvSpPr/>
          <p:nvPr/>
        </p:nvSpPr>
        <p:spPr bwMode="auto">
          <a:xfrm>
            <a:off x="19843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4" name="Frame 5"/>
          <p:cNvSpPr>
            <a:spLocks noChangeAspect="1"/>
          </p:cNvSpPr>
          <p:nvPr/>
        </p:nvSpPr>
        <p:spPr bwMode="auto">
          <a:xfrm>
            <a:off x="27463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101679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 name="Frame 5"/>
          <p:cNvSpPr>
            <a:spLocks noChangeAspect="1"/>
          </p:cNvSpPr>
          <p:nvPr/>
        </p:nvSpPr>
        <p:spPr bwMode="auto">
          <a:xfrm>
            <a:off x="109299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19843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9" name="Frame 5"/>
          <p:cNvSpPr>
            <a:spLocks noChangeAspect="1"/>
          </p:cNvSpPr>
          <p:nvPr/>
        </p:nvSpPr>
        <p:spPr bwMode="auto">
          <a:xfrm>
            <a:off x="27463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101679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 name="Frame 5"/>
          <p:cNvSpPr>
            <a:spLocks noChangeAspect="1"/>
          </p:cNvSpPr>
          <p:nvPr/>
        </p:nvSpPr>
        <p:spPr bwMode="auto">
          <a:xfrm>
            <a:off x="109299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2027237" y="35734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2</a:t>
            </a:r>
          </a:p>
        </p:txBody>
      </p:sp>
      <p:sp>
        <p:nvSpPr>
          <p:cNvPr id="53" name="Rectangle 52"/>
          <p:cNvSpPr/>
          <p:nvPr/>
        </p:nvSpPr>
        <p:spPr bwMode="auto">
          <a:xfrm>
            <a:off x="2027237" y="54022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5</a:t>
            </a:r>
          </a:p>
        </p:txBody>
      </p:sp>
      <p:sp>
        <p:nvSpPr>
          <p:cNvPr id="54" name="Rectangle 53"/>
          <p:cNvSpPr/>
          <p:nvPr/>
        </p:nvSpPr>
        <p:spPr bwMode="auto">
          <a:xfrm>
            <a:off x="202723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5" name="Frame 5"/>
          <p:cNvSpPr>
            <a:spLocks noChangeAspect="1"/>
          </p:cNvSpPr>
          <p:nvPr/>
        </p:nvSpPr>
        <p:spPr bwMode="auto">
          <a:xfrm>
            <a:off x="210343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284559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7" name="Frame 5"/>
          <p:cNvSpPr>
            <a:spLocks noChangeAspect="1"/>
          </p:cNvSpPr>
          <p:nvPr/>
        </p:nvSpPr>
        <p:spPr bwMode="auto">
          <a:xfrm>
            <a:off x="292179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202723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9" name="Frame 5"/>
          <p:cNvSpPr>
            <a:spLocks noChangeAspect="1"/>
          </p:cNvSpPr>
          <p:nvPr/>
        </p:nvSpPr>
        <p:spPr bwMode="auto">
          <a:xfrm>
            <a:off x="210343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284559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1" name="Frame 5"/>
          <p:cNvSpPr>
            <a:spLocks noChangeAspect="1"/>
          </p:cNvSpPr>
          <p:nvPr/>
        </p:nvSpPr>
        <p:spPr bwMode="auto">
          <a:xfrm>
            <a:off x="292179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3854847" y="35734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3</a:t>
            </a:r>
          </a:p>
        </p:txBody>
      </p:sp>
      <p:sp>
        <p:nvSpPr>
          <p:cNvPr id="63" name="Rectangle 62"/>
          <p:cNvSpPr/>
          <p:nvPr/>
        </p:nvSpPr>
        <p:spPr bwMode="auto">
          <a:xfrm>
            <a:off x="3854847" y="540226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6</a:t>
            </a:r>
          </a:p>
        </p:txBody>
      </p:sp>
      <p:sp>
        <p:nvSpPr>
          <p:cNvPr id="64" name="Rectangle 63"/>
          <p:cNvSpPr/>
          <p:nvPr/>
        </p:nvSpPr>
        <p:spPr bwMode="auto">
          <a:xfrm>
            <a:off x="3854848"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5" name="Frame 5"/>
          <p:cNvSpPr>
            <a:spLocks noChangeAspect="1"/>
          </p:cNvSpPr>
          <p:nvPr/>
        </p:nvSpPr>
        <p:spPr bwMode="auto">
          <a:xfrm>
            <a:off x="3931048"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673203" y="4329905"/>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7" name="Frame 5"/>
          <p:cNvSpPr>
            <a:spLocks noChangeAspect="1"/>
          </p:cNvSpPr>
          <p:nvPr/>
        </p:nvSpPr>
        <p:spPr bwMode="auto">
          <a:xfrm>
            <a:off x="4749403" y="4384026"/>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3854848"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Frame 5"/>
          <p:cNvSpPr>
            <a:spLocks noChangeAspect="1"/>
          </p:cNvSpPr>
          <p:nvPr/>
        </p:nvSpPr>
        <p:spPr bwMode="auto">
          <a:xfrm>
            <a:off x="3931048"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p:cNvSpPr/>
          <p:nvPr/>
        </p:nvSpPr>
        <p:spPr bwMode="auto">
          <a:xfrm>
            <a:off x="4673203" y="6168083"/>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71" name="Frame 5"/>
          <p:cNvSpPr>
            <a:spLocks noChangeAspect="1"/>
          </p:cNvSpPr>
          <p:nvPr/>
        </p:nvSpPr>
        <p:spPr bwMode="auto">
          <a:xfrm>
            <a:off x="4749403" y="6222204"/>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2027237" y="2654372"/>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Floor: 1</a:t>
            </a:r>
          </a:p>
        </p:txBody>
      </p:sp>
      <p:cxnSp>
        <p:nvCxnSpPr>
          <p:cNvPr id="139" name="Elbow Connector 138"/>
          <p:cNvCxnSpPr>
            <a:stCxn id="122" idx="2"/>
            <a:endCxn id="8" idx="0"/>
          </p:cNvCxnSpPr>
          <p:nvPr/>
        </p:nvCxnSpPr>
        <p:spPr>
          <a:xfrm rot="5400000">
            <a:off x="1710170" y="2504317"/>
            <a:ext cx="309490" cy="18288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43" name="Elbow Connector 142"/>
          <p:cNvCxnSpPr>
            <a:stCxn id="62" idx="0"/>
            <a:endCxn id="122" idx="2"/>
          </p:cNvCxnSpPr>
          <p:nvPr/>
        </p:nvCxnSpPr>
        <p:spPr>
          <a:xfrm rot="16200000" flipV="1">
            <a:off x="3538375" y="2504912"/>
            <a:ext cx="309490" cy="182761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46" name="Elbow Connector 145"/>
          <p:cNvCxnSpPr>
            <a:stCxn id="122" idx="2"/>
            <a:endCxn id="52" idx="0"/>
          </p:cNvCxnSpPr>
          <p:nvPr/>
        </p:nvCxnSpPr>
        <p:spPr>
          <a:xfrm rot="5400000">
            <a:off x="2624570" y="3418717"/>
            <a:ext cx="309490" cy="127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49" name="Elbow Connector 148"/>
          <p:cNvCxnSpPr>
            <a:stCxn id="8" idx="2"/>
            <a:endCxn id="13" idx="0"/>
          </p:cNvCxnSpPr>
          <p:nvPr/>
        </p:nvCxnSpPr>
        <p:spPr>
          <a:xfrm rot="5400000">
            <a:off x="672506" y="4051895"/>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3" name="Elbow Connector 152"/>
          <p:cNvCxnSpPr/>
          <p:nvPr/>
        </p:nvCxnSpPr>
        <p:spPr>
          <a:xfrm rot="5400000">
            <a:off x="2507655" y="4049263"/>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4" name="Elbow Connector 153"/>
          <p:cNvCxnSpPr>
            <a:stCxn id="62" idx="2"/>
            <a:endCxn id="64" idx="0"/>
          </p:cNvCxnSpPr>
          <p:nvPr/>
        </p:nvCxnSpPr>
        <p:spPr>
          <a:xfrm rot="5400000">
            <a:off x="4328916" y="4051895"/>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6" name="Elbow Connector 155"/>
          <p:cNvCxnSpPr>
            <a:stCxn id="9" idx="2"/>
            <a:endCxn id="18" idx="0"/>
          </p:cNvCxnSpPr>
          <p:nvPr/>
        </p:nvCxnSpPr>
        <p:spPr>
          <a:xfrm rot="5400000">
            <a:off x="667817" y="5885384"/>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7" name="Elbow Connector 156"/>
          <p:cNvCxnSpPr>
            <a:stCxn id="53" idx="2"/>
            <a:endCxn id="58" idx="0"/>
          </p:cNvCxnSpPr>
          <p:nvPr/>
        </p:nvCxnSpPr>
        <p:spPr>
          <a:xfrm rot="5400000">
            <a:off x="2496617" y="5885384"/>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8" name="Elbow Connector 157"/>
          <p:cNvCxnSpPr>
            <a:stCxn id="63" idx="2"/>
            <a:endCxn id="68" idx="0"/>
          </p:cNvCxnSpPr>
          <p:nvPr/>
        </p:nvCxnSpPr>
        <p:spPr>
          <a:xfrm rot="5400000">
            <a:off x="4324227" y="5885384"/>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59" name="Elbow Connector 158"/>
          <p:cNvCxnSpPr>
            <a:stCxn id="8" idx="2"/>
            <a:endCxn id="15" idx="0"/>
          </p:cNvCxnSpPr>
          <p:nvPr/>
        </p:nvCxnSpPr>
        <p:spPr>
          <a:xfrm rot="16200000" flipH="1">
            <a:off x="1081683" y="4051894"/>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62" name="Elbow Connector 161"/>
          <p:cNvCxnSpPr/>
          <p:nvPr/>
        </p:nvCxnSpPr>
        <p:spPr>
          <a:xfrm rot="16200000" flipH="1">
            <a:off x="2920405" y="4049262"/>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66" name="Elbow Connector 165"/>
          <p:cNvCxnSpPr>
            <a:stCxn id="66" idx="0"/>
            <a:endCxn id="62" idx="2"/>
          </p:cNvCxnSpPr>
          <p:nvPr/>
        </p:nvCxnSpPr>
        <p:spPr>
          <a:xfrm rot="16200000" flipV="1">
            <a:off x="4738093" y="4051895"/>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71" name="Elbow Connector 170"/>
          <p:cNvCxnSpPr>
            <a:stCxn id="63" idx="2"/>
            <a:endCxn id="70" idx="0"/>
          </p:cNvCxnSpPr>
          <p:nvPr/>
        </p:nvCxnSpPr>
        <p:spPr>
          <a:xfrm rot="16200000" flipH="1">
            <a:off x="4733404" y="5885383"/>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76" name="Elbow Connector 175"/>
          <p:cNvCxnSpPr>
            <a:stCxn id="53" idx="2"/>
            <a:endCxn id="60" idx="0"/>
          </p:cNvCxnSpPr>
          <p:nvPr/>
        </p:nvCxnSpPr>
        <p:spPr>
          <a:xfrm rot="16200000" flipH="1">
            <a:off x="2905794" y="5885383"/>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3" name="Elbow Connector 182"/>
          <p:cNvCxnSpPr>
            <a:stCxn id="9" idx="2"/>
            <a:endCxn id="20" idx="0"/>
          </p:cNvCxnSpPr>
          <p:nvPr/>
        </p:nvCxnSpPr>
        <p:spPr>
          <a:xfrm rot="16200000" flipH="1">
            <a:off x="1076994" y="5885383"/>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7" name="Straight Connector 186"/>
          <p:cNvCxnSpPr/>
          <p:nvPr/>
        </p:nvCxnSpPr>
        <p:spPr>
          <a:xfrm>
            <a:off x="1864915" y="3425067"/>
            <a:ext cx="0" cy="1818662"/>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8" name="Straight Connector 187"/>
          <p:cNvCxnSpPr/>
          <p:nvPr/>
        </p:nvCxnSpPr>
        <p:spPr>
          <a:xfrm flipH="1">
            <a:off x="3689648" y="3425067"/>
            <a:ext cx="3471" cy="1824795"/>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89" name="Straight Connector 188"/>
          <p:cNvCxnSpPr/>
          <p:nvPr/>
        </p:nvCxnSpPr>
        <p:spPr>
          <a:xfrm flipH="1" flipV="1">
            <a:off x="942874" y="5239888"/>
            <a:ext cx="922042" cy="387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93" name="Straight Connector 192"/>
          <p:cNvCxnSpPr/>
          <p:nvPr/>
        </p:nvCxnSpPr>
        <p:spPr>
          <a:xfrm flipH="1">
            <a:off x="3689648" y="5241025"/>
            <a:ext cx="928390" cy="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95" name="Straight Connector 194"/>
          <p:cNvCxnSpPr/>
          <p:nvPr/>
        </p:nvCxnSpPr>
        <p:spPr>
          <a:xfrm flipH="1">
            <a:off x="1856680" y="5243264"/>
            <a:ext cx="930276" cy="18"/>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197" name="Straight Connector 196"/>
          <p:cNvCxnSpPr/>
          <p:nvPr/>
        </p:nvCxnSpPr>
        <p:spPr>
          <a:xfrm>
            <a:off x="4606925" y="5242473"/>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06" name="Straight Connector 205"/>
          <p:cNvCxnSpPr/>
          <p:nvPr/>
        </p:nvCxnSpPr>
        <p:spPr>
          <a:xfrm>
            <a:off x="2779315" y="5241025"/>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09" name="Straight Connector 208"/>
          <p:cNvCxnSpPr/>
          <p:nvPr/>
        </p:nvCxnSpPr>
        <p:spPr>
          <a:xfrm>
            <a:off x="949818" y="5241025"/>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212" name="Rectangle 211"/>
          <p:cNvSpPr/>
          <p:nvPr/>
        </p:nvSpPr>
        <p:spPr bwMode="auto">
          <a:xfrm>
            <a:off x="7039770" y="35734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1</a:t>
            </a:r>
          </a:p>
        </p:txBody>
      </p:sp>
      <p:sp>
        <p:nvSpPr>
          <p:cNvPr id="213" name="Rectangle 212"/>
          <p:cNvSpPr/>
          <p:nvPr/>
        </p:nvSpPr>
        <p:spPr bwMode="auto">
          <a:xfrm>
            <a:off x="7039770" y="54022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4</a:t>
            </a:r>
          </a:p>
        </p:txBody>
      </p:sp>
      <p:sp>
        <p:nvSpPr>
          <p:cNvPr id="214" name="Rectangle 213"/>
          <p:cNvSpPr/>
          <p:nvPr/>
        </p:nvSpPr>
        <p:spPr bwMode="auto">
          <a:xfrm>
            <a:off x="703977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5" name="Frame 5"/>
          <p:cNvSpPr>
            <a:spLocks noChangeAspect="1"/>
          </p:cNvSpPr>
          <p:nvPr/>
        </p:nvSpPr>
        <p:spPr bwMode="auto">
          <a:xfrm>
            <a:off x="711597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p:cNvSpPr/>
          <p:nvPr/>
        </p:nvSpPr>
        <p:spPr bwMode="auto">
          <a:xfrm>
            <a:off x="785812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7" name="Frame 5"/>
          <p:cNvSpPr>
            <a:spLocks noChangeAspect="1"/>
          </p:cNvSpPr>
          <p:nvPr/>
        </p:nvSpPr>
        <p:spPr bwMode="auto">
          <a:xfrm>
            <a:off x="793432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p:cNvSpPr/>
          <p:nvPr/>
        </p:nvSpPr>
        <p:spPr bwMode="auto">
          <a:xfrm>
            <a:off x="703977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19" name="Frame 5"/>
          <p:cNvSpPr>
            <a:spLocks noChangeAspect="1"/>
          </p:cNvSpPr>
          <p:nvPr/>
        </p:nvSpPr>
        <p:spPr bwMode="auto">
          <a:xfrm>
            <a:off x="711597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p:cNvSpPr/>
          <p:nvPr/>
        </p:nvSpPr>
        <p:spPr bwMode="auto">
          <a:xfrm>
            <a:off x="785812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1" name="Frame 5"/>
          <p:cNvSpPr>
            <a:spLocks noChangeAspect="1"/>
          </p:cNvSpPr>
          <p:nvPr/>
        </p:nvSpPr>
        <p:spPr bwMode="auto">
          <a:xfrm>
            <a:off x="793432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p:cNvSpPr/>
          <p:nvPr/>
        </p:nvSpPr>
        <p:spPr bwMode="auto">
          <a:xfrm>
            <a:off x="8868570" y="35734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2</a:t>
            </a:r>
          </a:p>
        </p:txBody>
      </p:sp>
      <p:sp>
        <p:nvSpPr>
          <p:cNvPr id="223" name="Rectangle 222"/>
          <p:cNvSpPr/>
          <p:nvPr/>
        </p:nvSpPr>
        <p:spPr bwMode="auto">
          <a:xfrm>
            <a:off x="8868570" y="54022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5</a:t>
            </a:r>
          </a:p>
        </p:txBody>
      </p:sp>
      <p:sp>
        <p:nvSpPr>
          <p:cNvPr id="224" name="Rectangle 223"/>
          <p:cNvSpPr/>
          <p:nvPr/>
        </p:nvSpPr>
        <p:spPr bwMode="auto">
          <a:xfrm>
            <a:off x="886857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5" name="Frame 5"/>
          <p:cNvSpPr>
            <a:spLocks noChangeAspect="1"/>
          </p:cNvSpPr>
          <p:nvPr/>
        </p:nvSpPr>
        <p:spPr bwMode="auto">
          <a:xfrm>
            <a:off x="894477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p:cNvSpPr/>
          <p:nvPr/>
        </p:nvSpPr>
        <p:spPr bwMode="auto">
          <a:xfrm>
            <a:off x="968692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7" name="Frame 5"/>
          <p:cNvSpPr>
            <a:spLocks noChangeAspect="1"/>
          </p:cNvSpPr>
          <p:nvPr/>
        </p:nvSpPr>
        <p:spPr bwMode="auto">
          <a:xfrm>
            <a:off x="976312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p:cNvSpPr/>
          <p:nvPr/>
        </p:nvSpPr>
        <p:spPr bwMode="auto">
          <a:xfrm>
            <a:off x="886857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29" name="Frame 5"/>
          <p:cNvSpPr>
            <a:spLocks noChangeAspect="1"/>
          </p:cNvSpPr>
          <p:nvPr/>
        </p:nvSpPr>
        <p:spPr bwMode="auto">
          <a:xfrm>
            <a:off x="894477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p:cNvSpPr/>
          <p:nvPr/>
        </p:nvSpPr>
        <p:spPr bwMode="auto">
          <a:xfrm>
            <a:off x="968692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1" name="Frame 5"/>
          <p:cNvSpPr>
            <a:spLocks noChangeAspect="1"/>
          </p:cNvSpPr>
          <p:nvPr/>
        </p:nvSpPr>
        <p:spPr bwMode="auto">
          <a:xfrm>
            <a:off x="976312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ectangle 231"/>
          <p:cNvSpPr/>
          <p:nvPr/>
        </p:nvSpPr>
        <p:spPr bwMode="auto">
          <a:xfrm>
            <a:off x="10696180" y="35734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3</a:t>
            </a:r>
          </a:p>
        </p:txBody>
      </p:sp>
      <p:sp>
        <p:nvSpPr>
          <p:cNvPr id="233" name="Rectangle 232"/>
          <p:cNvSpPr/>
          <p:nvPr/>
        </p:nvSpPr>
        <p:spPr bwMode="auto">
          <a:xfrm>
            <a:off x="10696180" y="540226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Room: 6</a:t>
            </a:r>
          </a:p>
        </p:txBody>
      </p:sp>
      <p:sp>
        <p:nvSpPr>
          <p:cNvPr id="234" name="Rectangle 233"/>
          <p:cNvSpPr/>
          <p:nvPr/>
        </p:nvSpPr>
        <p:spPr bwMode="auto">
          <a:xfrm>
            <a:off x="10696181"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5" name="Frame 5"/>
          <p:cNvSpPr>
            <a:spLocks noChangeAspect="1"/>
          </p:cNvSpPr>
          <p:nvPr/>
        </p:nvSpPr>
        <p:spPr bwMode="auto">
          <a:xfrm>
            <a:off x="10772381"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Rectangle 235"/>
          <p:cNvSpPr/>
          <p:nvPr/>
        </p:nvSpPr>
        <p:spPr bwMode="auto">
          <a:xfrm>
            <a:off x="11514536" y="4329904"/>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7" name="Frame 5"/>
          <p:cNvSpPr>
            <a:spLocks noChangeAspect="1"/>
          </p:cNvSpPr>
          <p:nvPr/>
        </p:nvSpPr>
        <p:spPr bwMode="auto">
          <a:xfrm>
            <a:off x="11590736" y="4384025"/>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p:cNvSpPr/>
          <p:nvPr/>
        </p:nvSpPr>
        <p:spPr bwMode="auto">
          <a:xfrm>
            <a:off x="10696181"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39" name="Frame 5"/>
          <p:cNvSpPr>
            <a:spLocks noChangeAspect="1"/>
          </p:cNvSpPr>
          <p:nvPr/>
        </p:nvSpPr>
        <p:spPr bwMode="auto">
          <a:xfrm>
            <a:off x="10772381"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Rectangle 239"/>
          <p:cNvSpPr/>
          <p:nvPr/>
        </p:nvSpPr>
        <p:spPr bwMode="auto">
          <a:xfrm>
            <a:off x="11514536" y="6168082"/>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41" name="Frame 5"/>
          <p:cNvSpPr>
            <a:spLocks noChangeAspect="1"/>
          </p:cNvSpPr>
          <p:nvPr/>
        </p:nvSpPr>
        <p:spPr bwMode="auto">
          <a:xfrm>
            <a:off x="11590736" y="6222203"/>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8868570" y="2654371"/>
            <a:ext cx="1504156"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Floor: 2</a:t>
            </a:r>
          </a:p>
        </p:txBody>
      </p:sp>
      <p:cxnSp>
        <p:nvCxnSpPr>
          <p:cNvPr id="243" name="Elbow Connector 242"/>
          <p:cNvCxnSpPr>
            <a:stCxn id="242" idx="2"/>
            <a:endCxn id="212" idx="0"/>
          </p:cNvCxnSpPr>
          <p:nvPr/>
        </p:nvCxnSpPr>
        <p:spPr>
          <a:xfrm rot="5400000">
            <a:off x="8551503" y="2504316"/>
            <a:ext cx="309490" cy="18288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4" name="Elbow Connector 243"/>
          <p:cNvCxnSpPr>
            <a:stCxn id="232" idx="0"/>
            <a:endCxn id="242" idx="2"/>
          </p:cNvCxnSpPr>
          <p:nvPr/>
        </p:nvCxnSpPr>
        <p:spPr>
          <a:xfrm rot="16200000" flipV="1">
            <a:off x="10379708" y="2504911"/>
            <a:ext cx="309490" cy="182761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5" name="Elbow Connector 244"/>
          <p:cNvCxnSpPr>
            <a:stCxn id="242" idx="2"/>
            <a:endCxn id="222" idx="0"/>
          </p:cNvCxnSpPr>
          <p:nvPr/>
        </p:nvCxnSpPr>
        <p:spPr>
          <a:xfrm rot="5400000">
            <a:off x="9465903" y="3418716"/>
            <a:ext cx="309490" cy="12700"/>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6" name="Elbow Connector 245"/>
          <p:cNvCxnSpPr>
            <a:stCxn id="212" idx="2"/>
            <a:endCxn id="214" idx="0"/>
          </p:cNvCxnSpPr>
          <p:nvPr/>
        </p:nvCxnSpPr>
        <p:spPr>
          <a:xfrm rot="5400000">
            <a:off x="7513839" y="4051894"/>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7" name="Elbow Connector 246"/>
          <p:cNvCxnSpPr/>
          <p:nvPr/>
        </p:nvCxnSpPr>
        <p:spPr>
          <a:xfrm rot="5400000">
            <a:off x="9348988" y="4049262"/>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8" name="Elbow Connector 247"/>
          <p:cNvCxnSpPr>
            <a:stCxn id="232" idx="2"/>
            <a:endCxn id="234" idx="0"/>
          </p:cNvCxnSpPr>
          <p:nvPr/>
        </p:nvCxnSpPr>
        <p:spPr>
          <a:xfrm rot="5400000">
            <a:off x="11170249" y="4051894"/>
            <a:ext cx="146843"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49" name="Elbow Connector 248"/>
          <p:cNvCxnSpPr>
            <a:stCxn id="213" idx="2"/>
            <a:endCxn id="218" idx="0"/>
          </p:cNvCxnSpPr>
          <p:nvPr/>
        </p:nvCxnSpPr>
        <p:spPr>
          <a:xfrm rot="5400000">
            <a:off x="7509150" y="5885383"/>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0" name="Elbow Connector 249"/>
          <p:cNvCxnSpPr>
            <a:stCxn id="223" idx="2"/>
            <a:endCxn id="228" idx="0"/>
          </p:cNvCxnSpPr>
          <p:nvPr/>
        </p:nvCxnSpPr>
        <p:spPr>
          <a:xfrm rot="5400000">
            <a:off x="9337950" y="5885383"/>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1" name="Elbow Connector 250"/>
          <p:cNvCxnSpPr>
            <a:stCxn id="233" idx="2"/>
            <a:endCxn id="238" idx="0"/>
          </p:cNvCxnSpPr>
          <p:nvPr/>
        </p:nvCxnSpPr>
        <p:spPr>
          <a:xfrm rot="5400000">
            <a:off x="11165560" y="5885383"/>
            <a:ext cx="156221" cy="409177"/>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2" name="Elbow Connector 251"/>
          <p:cNvCxnSpPr>
            <a:stCxn id="212" idx="2"/>
            <a:endCxn id="216" idx="0"/>
          </p:cNvCxnSpPr>
          <p:nvPr/>
        </p:nvCxnSpPr>
        <p:spPr>
          <a:xfrm rot="16200000" flipH="1">
            <a:off x="7923016" y="4051893"/>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3" name="Elbow Connector 252"/>
          <p:cNvCxnSpPr/>
          <p:nvPr/>
        </p:nvCxnSpPr>
        <p:spPr>
          <a:xfrm rot="16200000" flipH="1">
            <a:off x="9761738" y="4049261"/>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4" name="Elbow Connector 253"/>
          <p:cNvCxnSpPr>
            <a:stCxn id="236" idx="0"/>
            <a:endCxn id="232" idx="2"/>
          </p:cNvCxnSpPr>
          <p:nvPr/>
        </p:nvCxnSpPr>
        <p:spPr>
          <a:xfrm rot="16200000" flipV="1">
            <a:off x="11579426" y="4051894"/>
            <a:ext cx="146843"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5" name="Elbow Connector 254"/>
          <p:cNvCxnSpPr>
            <a:stCxn id="233" idx="2"/>
            <a:endCxn id="240" idx="0"/>
          </p:cNvCxnSpPr>
          <p:nvPr/>
        </p:nvCxnSpPr>
        <p:spPr>
          <a:xfrm rot="16200000" flipH="1">
            <a:off x="11574737" y="5885382"/>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6" name="Elbow Connector 255"/>
          <p:cNvCxnSpPr>
            <a:stCxn id="223" idx="2"/>
            <a:endCxn id="230" idx="0"/>
          </p:cNvCxnSpPr>
          <p:nvPr/>
        </p:nvCxnSpPr>
        <p:spPr>
          <a:xfrm rot="16200000" flipH="1">
            <a:off x="9747127" y="5885382"/>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7" name="Elbow Connector 256"/>
          <p:cNvCxnSpPr>
            <a:stCxn id="213" idx="2"/>
            <a:endCxn id="220" idx="0"/>
          </p:cNvCxnSpPr>
          <p:nvPr/>
        </p:nvCxnSpPr>
        <p:spPr>
          <a:xfrm rot="16200000" flipH="1">
            <a:off x="7918327" y="5885382"/>
            <a:ext cx="156221" cy="409178"/>
          </a:xfrm>
          <a:prstGeom prst="bentConnector3">
            <a:avLst>
              <a:gd name="adj1" fmla="val 50000"/>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8" name="Straight Connector 257"/>
          <p:cNvCxnSpPr/>
          <p:nvPr/>
        </p:nvCxnSpPr>
        <p:spPr>
          <a:xfrm>
            <a:off x="8706248" y="3425066"/>
            <a:ext cx="0" cy="1818662"/>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59" name="Straight Connector 258"/>
          <p:cNvCxnSpPr/>
          <p:nvPr/>
        </p:nvCxnSpPr>
        <p:spPr>
          <a:xfrm flipH="1">
            <a:off x="10530981" y="3425066"/>
            <a:ext cx="3471" cy="1824795"/>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0" name="Straight Connector 259"/>
          <p:cNvCxnSpPr/>
          <p:nvPr/>
        </p:nvCxnSpPr>
        <p:spPr>
          <a:xfrm flipH="1" flipV="1">
            <a:off x="7784207" y="5239887"/>
            <a:ext cx="922042" cy="387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1" name="Straight Connector 260"/>
          <p:cNvCxnSpPr/>
          <p:nvPr/>
        </p:nvCxnSpPr>
        <p:spPr>
          <a:xfrm flipH="1">
            <a:off x="10530981" y="5241024"/>
            <a:ext cx="928390" cy="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2" name="Straight Connector 261"/>
          <p:cNvCxnSpPr/>
          <p:nvPr/>
        </p:nvCxnSpPr>
        <p:spPr>
          <a:xfrm flipH="1">
            <a:off x="8698013" y="5243263"/>
            <a:ext cx="930276" cy="18"/>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3" name="Straight Connector 262"/>
          <p:cNvCxnSpPr/>
          <p:nvPr/>
        </p:nvCxnSpPr>
        <p:spPr>
          <a:xfrm>
            <a:off x="11448258" y="5242472"/>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4" name="Straight Connector 263"/>
          <p:cNvCxnSpPr/>
          <p:nvPr/>
        </p:nvCxnSpPr>
        <p:spPr>
          <a:xfrm>
            <a:off x="9620648" y="5241024"/>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265" name="Straight Connector 264"/>
          <p:cNvCxnSpPr/>
          <p:nvPr/>
        </p:nvCxnSpPr>
        <p:spPr>
          <a:xfrm>
            <a:off x="7791151" y="5241024"/>
            <a:ext cx="1587" cy="161237"/>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sp>
        <p:nvSpPr>
          <p:cNvPr id="2" name="Rectangle 1"/>
          <p:cNvSpPr/>
          <p:nvPr/>
        </p:nvSpPr>
        <p:spPr bwMode="auto">
          <a:xfrm>
            <a:off x="122237" y="2049462"/>
            <a:ext cx="5334000" cy="4876800"/>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6959998" y="2049462"/>
            <a:ext cx="5334000" cy="4876800"/>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a:xfrm>
            <a:off x="1481290" y="2053754"/>
            <a:ext cx="2463495" cy="369332"/>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Permissions: Group 1</a:t>
            </a:r>
          </a:p>
        </p:txBody>
      </p:sp>
      <p:sp>
        <p:nvSpPr>
          <p:cNvPr id="118" name="Rectangle 117"/>
          <p:cNvSpPr/>
          <p:nvPr/>
        </p:nvSpPr>
        <p:spPr>
          <a:xfrm>
            <a:off x="8322623" y="2057470"/>
            <a:ext cx="2463496" cy="369332"/>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Permissions: Group 2</a:t>
            </a:r>
          </a:p>
        </p:txBody>
      </p:sp>
    </p:spTree>
    <p:extLst>
      <p:ext uri="{BB962C8B-B14F-4D97-AF65-F5344CB8AC3E}">
        <p14:creationId xmlns:p14="http://schemas.microsoft.com/office/powerpoint/2010/main" val="387876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Hub Device Management</a:t>
            </a:r>
          </a:p>
        </p:txBody>
      </p:sp>
      <p:sp>
        <p:nvSpPr>
          <p:cNvPr id="6" name="Text Placeholder 5"/>
          <p:cNvSpPr>
            <a:spLocks noGrp="1"/>
          </p:cNvSpPr>
          <p:nvPr>
            <p:ph type="body" sz="quarter" idx="10"/>
          </p:nvPr>
        </p:nvSpPr>
        <p:spPr>
          <a:xfrm>
            <a:off x="274638" y="1212850"/>
            <a:ext cx="11887200" cy="5478423"/>
          </a:xfrm>
        </p:spPr>
        <p:txBody>
          <a:bodyPr/>
          <a:lstStyle/>
          <a:p>
            <a:r>
              <a:rPr lang="en-US" dirty="0"/>
              <a:t>Enroll Devices</a:t>
            </a:r>
          </a:p>
          <a:p>
            <a:pPr lvl="1"/>
            <a:r>
              <a:rPr lang="en-US" dirty="0"/>
              <a:t>Enroll devices and determine properties and available operations</a:t>
            </a:r>
          </a:p>
          <a:p>
            <a:r>
              <a:rPr lang="en-US" dirty="0"/>
              <a:t>Organize Devices</a:t>
            </a:r>
          </a:p>
          <a:p>
            <a:pPr lvl="1"/>
            <a:r>
              <a:rPr lang="en-US" dirty="0"/>
              <a:t>Group &amp; manage based on your scenario</a:t>
            </a:r>
          </a:p>
          <a:p>
            <a:pPr lvl="1"/>
            <a:r>
              <a:rPr lang="en-US" dirty="0"/>
              <a:t>Role based access to sub-groups</a:t>
            </a:r>
          </a:p>
          <a:p>
            <a:r>
              <a:rPr lang="en-US" dirty="0"/>
              <a:t>Maintain Devices</a:t>
            </a:r>
          </a:p>
          <a:p>
            <a:pPr lvl="1"/>
            <a:r>
              <a:rPr lang="en-US" dirty="0"/>
              <a:t>Update software, firmware, configuration using “device jobs”</a:t>
            </a:r>
          </a:p>
          <a:p>
            <a:pPr lvl="1"/>
            <a:r>
              <a:rPr lang="en-US" dirty="0"/>
              <a:t>Operators can monitor device health and signal when it is safe to update devices</a:t>
            </a:r>
          </a:p>
          <a:p>
            <a:pPr lvl="1"/>
            <a:r>
              <a:rPr lang="en-US" dirty="0"/>
              <a:t>IT can update and rollback during maintenance windows</a:t>
            </a:r>
          </a:p>
          <a:p>
            <a:r>
              <a:rPr lang="en-US" dirty="0"/>
              <a:t>Decommission Devices</a:t>
            </a:r>
          </a:p>
          <a:p>
            <a:pPr lvl="1"/>
            <a:r>
              <a:rPr lang="en-US" dirty="0"/>
              <a:t>Decommission and replace devices after service lifetime</a:t>
            </a:r>
          </a:p>
          <a:p>
            <a:pPr lvl="1"/>
            <a:endParaRPr lang="en-US" dirty="0"/>
          </a:p>
        </p:txBody>
      </p:sp>
    </p:spTree>
    <p:extLst>
      <p:ext uri="{BB962C8B-B14F-4D97-AF65-F5344CB8AC3E}">
        <p14:creationId xmlns:p14="http://schemas.microsoft.com/office/powerpoint/2010/main" val="252992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788692" y="1416098"/>
            <a:ext cx="6373145" cy="5510163"/>
          </a:xfrm>
          <a:prstGeom prst="rect">
            <a:avLst/>
          </a:prstGeom>
          <a:noFill/>
          <a:ln w="127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p:cNvSpPr/>
          <p:nvPr/>
        </p:nvSpPr>
        <p:spPr>
          <a:xfrm>
            <a:off x="5932924" y="1796692"/>
            <a:ext cx="3360026" cy="5032683"/>
          </a:xfrm>
          <a:prstGeom prst="rect">
            <a:avLst/>
          </a:prstGeom>
          <a:ln w="127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p:cNvSpPr txBox="1"/>
          <p:nvPr/>
        </p:nvSpPr>
        <p:spPr>
          <a:xfrm>
            <a:off x="6839058" y="1416099"/>
            <a:ext cx="1700769" cy="382308"/>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Azure IoT Hub</a:t>
            </a:r>
          </a:p>
        </p:txBody>
      </p:sp>
      <p:sp>
        <p:nvSpPr>
          <p:cNvPr id="28" name="Rectangle 27"/>
          <p:cNvSpPr/>
          <p:nvPr/>
        </p:nvSpPr>
        <p:spPr>
          <a:xfrm>
            <a:off x="6053615" y="3704862"/>
            <a:ext cx="3094786" cy="3024849"/>
          </a:xfrm>
          <a:prstGeom prst="rect">
            <a:avLst/>
          </a:prstGeom>
          <a:solidFill>
            <a:schemeClr val="accent1">
              <a:lumMod val="60000"/>
              <a:lumOff val="40000"/>
            </a:schemeClr>
          </a:solidFill>
          <a:ln w="12700">
            <a:solidFill>
              <a:schemeClr val="tx1"/>
            </a:solidFill>
          </a:ln>
        </p:spPr>
        <p:style>
          <a:lnRef idx="3">
            <a:schemeClr val="lt1"/>
          </a:lnRef>
          <a:fillRef idx="1">
            <a:schemeClr val="accent6"/>
          </a:fillRef>
          <a:effectRef idx="1">
            <a:schemeClr val="accent6"/>
          </a:effectRef>
          <a:fontRef idx="minor">
            <a:schemeClr val="lt1"/>
          </a:fontRef>
        </p:style>
        <p:txBody>
          <a:bodyPr rtlCol="0" anchor="b"/>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Device Management APIs</a:t>
            </a:r>
          </a:p>
        </p:txBody>
      </p:sp>
      <p:sp>
        <p:nvSpPr>
          <p:cNvPr id="30" name="Rectangle 29"/>
          <p:cNvSpPr/>
          <p:nvPr/>
        </p:nvSpPr>
        <p:spPr>
          <a:xfrm>
            <a:off x="6205417" y="5210536"/>
            <a:ext cx="2799510" cy="587938"/>
          </a:xfrm>
          <a:prstGeom prst="rect">
            <a:avLst/>
          </a:prstGeom>
          <a:ln w="12700">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Device Query API</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Tags, Device and Service Properties</a:t>
            </a:r>
          </a:p>
        </p:txBody>
      </p:sp>
      <p:sp>
        <p:nvSpPr>
          <p:cNvPr id="31" name="Rectangle 30"/>
          <p:cNvSpPr/>
          <p:nvPr/>
        </p:nvSpPr>
        <p:spPr>
          <a:xfrm>
            <a:off x="6194798" y="5904753"/>
            <a:ext cx="2805344" cy="564464"/>
          </a:xfrm>
          <a:prstGeom prst="rect">
            <a:avLst/>
          </a:prstGeom>
          <a:ln w="12700">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Device Jobs API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Create, Monitor, Cancel</a:t>
            </a:r>
          </a:p>
        </p:txBody>
      </p:sp>
      <p:sp>
        <p:nvSpPr>
          <p:cNvPr id="21" name="TextBox 20"/>
          <p:cNvSpPr txBox="1"/>
          <p:nvPr/>
        </p:nvSpPr>
        <p:spPr>
          <a:xfrm>
            <a:off x="2058720" y="3732402"/>
            <a:ext cx="4212832" cy="37484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LWM2M over CoAP/TCP</a:t>
            </a:r>
          </a:p>
        </p:txBody>
      </p:sp>
      <p:sp>
        <p:nvSpPr>
          <p:cNvPr id="22" name="Rectangle 21"/>
          <p:cNvSpPr/>
          <p:nvPr/>
        </p:nvSpPr>
        <p:spPr>
          <a:xfrm>
            <a:off x="1026766" y="3350624"/>
            <a:ext cx="1526606" cy="1494571"/>
          </a:xfrm>
          <a:prstGeom prst="rect">
            <a:avLst/>
          </a:prstGeom>
          <a:ln w="127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extBox 22"/>
          <p:cNvSpPr txBox="1"/>
          <p:nvPr/>
        </p:nvSpPr>
        <p:spPr>
          <a:xfrm>
            <a:off x="1360770" y="1978524"/>
            <a:ext cx="875561" cy="374846"/>
          </a:xfrm>
          <a:prstGeom prst="rect">
            <a:avLst/>
          </a:prstGeom>
          <a:noFill/>
        </p:spPr>
        <p:txBody>
          <a:bodyPr wrap="none" rtlCol="0" anchor="t">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Device</a:t>
            </a:r>
          </a:p>
        </p:txBody>
      </p:sp>
      <p:sp>
        <p:nvSpPr>
          <p:cNvPr id="24" name="Rectangle 23"/>
          <p:cNvSpPr/>
          <p:nvPr/>
        </p:nvSpPr>
        <p:spPr>
          <a:xfrm>
            <a:off x="1130732" y="4202169"/>
            <a:ext cx="1315897" cy="542365"/>
          </a:xfrm>
          <a:prstGeom prst="rect">
            <a:avLst/>
          </a:prstGeom>
          <a:solidFill>
            <a:schemeClr val="accent1">
              <a:lumMod val="60000"/>
              <a:lumOff val="40000"/>
            </a:schemeClr>
          </a:solid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DM Client Library</a:t>
            </a:r>
          </a:p>
        </p:txBody>
      </p:sp>
      <p:sp>
        <p:nvSpPr>
          <p:cNvPr id="25" name="Rectangle 24"/>
          <p:cNvSpPr/>
          <p:nvPr/>
        </p:nvSpPr>
        <p:spPr>
          <a:xfrm>
            <a:off x="1122171" y="3531445"/>
            <a:ext cx="1315897" cy="592585"/>
          </a:xfrm>
          <a:prstGeom prst="rect">
            <a:avLst/>
          </a:prstGeom>
          <a:solidFill>
            <a:schemeClr val="bg2">
              <a:lumMod val="90000"/>
            </a:schemeClr>
          </a:solid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Device App</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(Your Code)</a:t>
            </a:r>
          </a:p>
        </p:txBody>
      </p:sp>
      <p:sp>
        <p:nvSpPr>
          <p:cNvPr id="16" name="Rectangle 15"/>
          <p:cNvSpPr/>
          <p:nvPr/>
        </p:nvSpPr>
        <p:spPr>
          <a:xfrm>
            <a:off x="6210832" y="3804456"/>
            <a:ext cx="2794543" cy="596761"/>
          </a:xfrm>
          <a:prstGeom prst="rect">
            <a:avLst/>
          </a:prstGeom>
          <a:ln w="12700">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Registry Manager API</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Create, Update, Delete Devices</a:t>
            </a:r>
          </a:p>
        </p:txBody>
      </p:sp>
      <p:sp>
        <p:nvSpPr>
          <p:cNvPr id="34" name="Rectangle 33"/>
          <p:cNvSpPr/>
          <p:nvPr/>
        </p:nvSpPr>
        <p:spPr>
          <a:xfrm>
            <a:off x="10376595" y="1796691"/>
            <a:ext cx="1480442" cy="5032683"/>
          </a:xfrm>
          <a:prstGeom prst="rect">
            <a:avLst/>
          </a:prstGeom>
          <a:solidFill>
            <a:schemeClr val="accent3">
              <a:lumMod val="60000"/>
              <a:lumOff val="40000"/>
            </a:schemeClr>
          </a:solid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Application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mn-ea"/>
                <a:cs typeface="+mn-cs"/>
              </a:rPr>
              <a:t>Your Code</a:t>
            </a:r>
          </a:p>
        </p:txBody>
      </p:sp>
      <p:sp>
        <p:nvSpPr>
          <p:cNvPr id="37" name="TextBox 36"/>
          <p:cNvSpPr txBox="1"/>
          <p:nvPr/>
        </p:nvSpPr>
        <p:spPr>
          <a:xfrm>
            <a:off x="8274668" y="1049614"/>
            <a:ext cx="1747466" cy="374846"/>
          </a:xfrm>
          <a:prstGeom prst="rect">
            <a:avLst/>
          </a:prstGeom>
          <a:noFill/>
        </p:spPr>
        <p:txBody>
          <a:bodyPr wrap="none" rtlCol="0" anchor="t">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Azure IoT Suite</a:t>
            </a:r>
          </a:p>
        </p:txBody>
      </p:sp>
      <p:sp>
        <p:nvSpPr>
          <p:cNvPr id="40" name="Rectangle 39"/>
          <p:cNvSpPr/>
          <p:nvPr/>
        </p:nvSpPr>
        <p:spPr>
          <a:xfrm>
            <a:off x="6053615" y="1944930"/>
            <a:ext cx="3094787" cy="1672278"/>
          </a:xfrm>
          <a:prstGeom prst="rect">
            <a:avLst/>
          </a:prstGeom>
          <a:solidFill>
            <a:schemeClr val="accent1">
              <a:lumMod val="60000"/>
              <a:lumOff val="40000"/>
            </a:schemeClr>
          </a:solidFill>
          <a:ln w="12700">
            <a:solidFill>
              <a:schemeClr val="tx1"/>
            </a:solidFill>
          </a:ln>
        </p:spPr>
        <p:style>
          <a:lnRef idx="3">
            <a:schemeClr val="lt1"/>
          </a:lnRef>
          <a:fillRef idx="1">
            <a:schemeClr val="accent6"/>
          </a:fillRef>
          <a:effectRef idx="1">
            <a:schemeClr val="accent6"/>
          </a:effectRef>
          <a:fontRef idx="minor">
            <a:schemeClr val="lt1"/>
          </a:fontRef>
        </p:style>
        <p:txBody>
          <a:bodyPr rtlCol="0" anchor="b"/>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Device Management Objects</a:t>
            </a:r>
          </a:p>
        </p:txBody>
      </p:sp>
      <p:sp>
        <p:nvSpPr>
          <p:cNvPr id="41" name="Rectangle 40"/>
          <p:cNvSpPr/>
          <p:nvPr/>
        </p:nvSpPr>
        <p:spPr>
          <a:xfrm>
            <a:off x="6235858" y="2049870"/>
            <a:ext cx="2657299" cy="1243385"/>
          </a:xfrm>
          <a:prstGeom prst="rect">
            <a:avLst/>
          </a:prstGeom>
          <a:ln w="12700">
            <a:solidFill>
              <a:schemeClr val="tx1"/>
            </a:solidFill>
          </a:ln>
        </p:spPr>
        <p:style>
          <a:lnRef idx="3">
            <a:schemeClr val="lt1"/>
          </a:lnRef>
          <a:fillRef idx="1">
            <a:schemeClr val="accent6"/>
          </a:fillRef>
          <a:effectRef idx="1">
            <a:schemeClr val="accent6"/>
          </a:effectRef>
          <a:fontRef idx="minor">
            <a:schemeClr val="lt1"/>
          </a:fontRef>
        </p:style>
        <p:txBody>
          <a:bodyPr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Device (Object)</a:t>
            </a:r>
          </a:p>
        </p:txBody>
      </p:sp>
      <p:sp>
        <p:nvSpPr>
          <p:cNvPr id="42" name="Rectangle 41"/>
          <p:cNvSpPr/>
          <p:nvPr/>
        </p:nvSpPr>
        <p:spPr>
          <a:xfrm>
            <a:off x="6370637" y="2460080"/>
            <a:ext cx="2438400" cy="761885"/>
          </a:xfrm>
          <a:prstGeom prst="rect">
            <a:avLst/>
          </a:prstGeom>
          <a:solidFill>
            <a:schemeClr val="accent6">
              <a:lumMod val="75000"/>
            </a:schemeClr>
          </a:solidFill>
          <a:ln>
            <a:solidFill>
              <a:schemeClr val="bg1"/>
            </a:solidFill>
          </a:ln>
        </p:spPr>
        <p:style>
          <a:lnRef idx="3">
            <a:schemeClr val="lt1"/>
          </a:lnRef>
          <a:fillRef idx="1">
            <a:schemeClr val="accent6"/>
          </a:fillRef>
          <a:effectRef idx="1">
            <a:schemeClr val="accent6"/>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Device State</a:t>
            </a:r>
          </a:p>
        </p:txBody>
      </p:sp>
      <p:cxnSp>
        <p:nvCxnSpPr>
          <p:cNvPr id="44" name="Straight Arrow Connector 43"/>
          <p:cNvCxnSpPr/>
          <p:nvPr/>
        </p:nvCxnSpPr>
        <p:spPr>
          <a:xfrm>
            <a:off x="9297733" y="2735262"/>
            <a:ext cx="1084322" cy="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33" name="Rectangle 32"/>
          <p:cNvSpPr/>
          <p:nvPr/>
        </p:nvSpPr>
        <p:spPr>
          <a:xfrm>
            <a:off x="6210687" y="4507496"/>
            <a:ext cx="2794543" cy="596761"/>
          </a:xfrm>
          <a:prstGeom prst="rect">
            <a:avLst/>
          </a:prstGeom>
          <a:ln w="12700">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Device Groups API</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Groups CRUD, Add/Remote Devices, Events, Access Control</a:t>
            </a:r>
          </a:p>
        </p:txBody>
      </p:sp>
      <p:sp>
        <p:nvSpPr>
          <p:cNvPr id="38" name="Title 16"/>
          <p:cNvSpPr>
            <a:spLocks noGrp="1"/>
          </p:cNvSpPr>
          <p:nvPr>
            <p:ph type="title"/>
          </p:nvPr>
        </p:nvSpPr>
        <p:spPr/>
        <p:txBody>
          <a:bodyPr/>
          <a:lstStyle/>
          <a:p>
            <a:r>
              <a:rPr lang="en-US" dirty="0"/>
              <a:t>Azure IoT Hub Device Management</a:t>
            </a:r>
          </a:p>
        </p:txBody>
      </p:sp>
      <p:cxnSp>
        <p:nvCxnSpPr>
          <p:cNvPr id="39" name="Straight Arrow Connector 38"/>
          <p:cNvCxnSpPr/>
          <p:nvPr/>
        </p:nvCxnSpPr>
        <p:spPr>
          <a:xfrm>
            <a:off x="9293310" y="4115629"/>
            <a:ext cx="1084322" cy="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a:off x="9293310" y="4868862"/>
            <a:ext cx="1084322" cy="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9297733" y="5515617"/>
            <a:ext cx="1084322" cy="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a:off x="9289299" y="6171366"/>
            <a:ext cx="1084322" cy="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22" idx="3"/>
          </p:cNvCxnSpPr>
          <p:nvPr/>
        </p:nvCxnSpPr>
        <p:spPr>
          <a:xfrm flipV="1">
            <a:off x="2553372" y="4097909"/>
            <a:ext cx="3352660" cy="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53" name="Rectangle 52"/>
          <p:cNvSpPr/>
          <p:nvPr/>
        </p:nvSpPr>
        <p:spPr bwMode="auto">
          <a:xfrm>
            <a:off x="1470393" y="241850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54" name="Frame 5"/>
          <p:cNvSpPr>
            <a:spLocks noChangeAspect="1"/>
          </p:cNvSpPr>
          <p:nvPr/>
        </p:nvSpPr>
        <p:spPr bwMode="auto">
          <a:xfrm>
            <a:off x="1546593" y="247262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p:cNvCxnSpPr/>
          <p:nvPr/>
        </p:nvCxnSpPr>
        <p:spPr>
          <a:xfrm>
            <a:off x="2150373" y="2431509"/>
            <a:ext cx="402999" cy="938100"/>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a:off x="1036638" y="2431509"/>
            <a:ext cx="439575" cy="919115"/>
          </a:xfrm>
          <a:prstGeom prst="line">
            <a:avLst/>
          </a:prstGeom>
          <a:ln w="19050">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2694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par>
                                <p:cTn id="82" presetID="10" presetClass="entr" presetSubtype="0"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par>
                                <p:cTn id="91" presetID="10" presetClass="entr" presetSubtype="0" fill="hold" nodeType="with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fade">
                                      <p:cBhvr>
                                        <p:cTn id="93" dur="500"/>
                                        <p:tgtEl>
                                          <p:spTgt spid="51"/>
                                        </p:tgtEl>
                                      </p:cBhvr>
                                    </p:animEffect>
                                  </p:childTnLst>
                                </p:cTn>
                              </p:par>
                              <p:par>
                                <p:cTn id="94" presetID="10" presetClass="entr" presetSubtype="0" fill="hold" nodeType="with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500"/>
                                        <p:tgtEl>
                                          <p:spTgt spid="5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7" grpId="0"/>
      <p:bldP spid="28" grpId="0" animBg="1"/>
      <p:bldP spid="30" grpId="0" animBg="1"/>
      <p:bldP spid="31" grpId="0" animBg="1"/>
      <p:bldP spid="21" grpId="0"/>
      <p:bldP spid="22" grpId="0" animBg="1"/>
      <p:bldP spid="24" grpId="0" animBg="1"/>
      <p:bldP spid="25" grpId="0" animBg="1"/>
      <p:bldP spid="16" grpId="0" animBg="1"/>
      <p:bldP spid="34" grpId="0" animBg="1"/>
      <p:bldP spid="37" grpId="0"/>
      <p:bldP spid="40" grpId="0" animBg="1"/>
      <p:bldP spid="41" grpId="0" animBg="1"/>
      <p:bldP spid="4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1209973"/>
            <a:ext cx="9144000" cy="3176254"/>
          </a:xfrm>
        </p:spPr>
        <p:txBody>
          <a:bodyPr/>
          <a:lstStyle/>
          <a:p>
            <a:r>
              <a:rPr lang="en-US" dirty="0"/>
              <a:t>Demo:</a:t>
            </a:r>
            <a:br>
              <a:rPr lang="en-US" dirty="0"/>
            </a:br>
            <a:r>
              <a:rPr lang="en-US" dirty="0"/>
              <a:t>Azure IoT Hub </a:t>
            </a:r>
            <a:br>
              <a:rPr lang="en-US" dirty="0"/>
            </a:br>
            <a:r>
              <a:rPr lang="en-US" dirty="0"/>
              <a:t>Device Management</a:t>
            </a:r>
          </a:p>
        </p:txBody>
      </p:sp>
    </p:spTree>
    <p:extLst>
      <p:ext uri="{BB962C8B-B14F-4D97-AF65-F5344CB8AC3E}">
        <p14:creationId xmlns:p14="http://schemas.microsoft.com/office/powerpoint/2010/main" val="3812120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7999609" y="2926804"/>
            <a:ext cx="1952176" cy="3993089"/>
          </a:xfrm>
          <a:prstGeom prst="rect">
            <a:avLst/>
          </a:prstGeom>
          <a:noFill/>
          <a:ln w="127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Content Placeholder 2"/>
          <p:cNvSpPr>
            <a:spLocks noGrp="1"/>
          </p:cNvSpPr>
          <p:nvPr>
            <p:ph type="body" sz="quarter" idx="10"/>
          </p:nvPr>
        </p:nvSpPr>
        <p:spPr>
          <a:xfrm>
            <a:off x="377542" y="1053349"/>
            <a:ext cx="11786661" cy="863223"/>
          </a:xfrm>
        </p:spPr>
        <p:txBody>
          <a:bodyPr>
            <a:noAutofit/>
          </a:bodyPr>
          <a:lstStyle/>
          <a:p>
            <a:pPr marL="0" indent="0">
              <a:buNone/>
            </a:pPr>
            <a:r>
              <a:rPr lang="en-US" sz="3200" dirty="0">
                <a:gradFill>
                  <a:gsLst>
                    <a:gs pos="1250">
                      <a:schemeClr val="tx2"/>
                    </a:gs>
                    <a:gs pos="99000">
                      <a:schemeClr val="tx2"/>
                    </a:gs>
                  </a:gsLst>
                  <a:lin ang="5400000" scaled="0"/>
                </a:gradFill>
              </a:rPr>
              <a:t>A Device Job is a multi-step device orchestration </a:t>
            </a:r>
          </a:p>
          <a:p>
            <a:pPr marL="0" indent="0">
              <a:buNone/>
            </a:pPr>
            <a:r>
              <a:rPr lang="en-US" sz="3200" dirty="0">
                <a:gradFill>
                  <a:gsLst>
                    <a:gs pos="1250">
                      <a:schemeClr val="tx2"/>
                    </a:gs>
                    <a:gs pos="99000">
                      <a:schemeClr val="tx2"/>
                    </a:gs>
                  </a:gsLst>
                  <a:lin ang="5400000" scaled="0"/>
                </a:gradFill>
              </a:rPr>
              <a:t>on a set of devices managed by Azure IoT Hub</a:t>
            </a:r>
          </a:p>
        </p:txBody>
      </p:sp>
      <p:sp>
        <p:nvSpPr>
          <p:cNvPr id="2" name="Title 1"/>
          <p:cNvSpPr>
            <a:spLocks noGrp="1"/>
          </p:cNvSpPr>
          <p:nvPr>
            <p:ph type="title"/>
          </p:nvPr>
        </p:nvSpPr>
        <p:spPr/>
        <p:txBody>
          <a:bodyPr/>
          <a:lstStyle/>
          <a:p>
            <a:r>
              <a:rPr lang="en-US" dirty="0"/>
              <a:t>Device Job - Firmware Update Example</a:t>
            </a:r>
          </a:p>
        </p:txBody>
      </p:sp>
      <p:sp>
        <p:nvSpPr>
          <p:cNvPr id="4" name="Rectangle 3"/>
          <p:cNvSpPr/>
          <p:nvPr/>
        </p:nvSpPr>
        <p:spPr>
          <a:xfrm>
            <a:off x="1343444" y="2866646"/>
            <a:ext cx="3745957" cy="4053248"/>
          </a:xfrm>
          <a:prstGeom prst="rect">
            <a:avLst/>
          </a:prstGeom>
          <a:noFill/>
          <a:ln w="127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p:cNvSpPr txBox="1"/>
          <p:nvPr/>
        </p:nvSpPr>
        <p:spPr>
          <a:xfrm>
            <a:off x="8099435" y="2492380"/>
            <a:ext cx="1635576" cy="369332"/>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Azure IoT Hub</a:t>
            </a:r>
          </a:p>
        </p:txBody>
      </p:sp>
      <p:sp>
        <p:nvSpPr>
          <p:cNvPr id="7" name="TextBox 6"/>
          <p:cNvSpPr txBox="1"/>
          <p:nvPr/>
        </p:nvSpPr>
        <p:spPr>
          <a:xfrm>
            <a:off x="2735800" y="2489981"/>
            <a:ext cx="861133" cy="369332"/>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Device</a:t>
            </a:r>
          </a:p>
        </p:txBody>
      </p:sp>
      <p:sp>
        <p:nvSpPr>
          <p:cNvPr id="8" name="Rectangle 7"/>
          <p:cNvSpPr/>
          <p:nvPr/>
        </p:nvSpPr>
        <p:spPr>
          <a:xfrm>
            <a:off x="1498878" y="3022081"/>
            <a:ext cx="1608741" cy="3783593"/>
          </a:xfrm>
          <a:prstGeom prst="rect">
            <a:avLst/>
          </a:prstGeom>
          <a:solidFill>
            <a:schemeClr val="accent3">
              <a:lumMod val="60000"/>
              <a:lumOff val="40000"/>
            </a:schemeClr>
          </a:solidFill>
          <a:ln w="12700">
            <a:solidFill>
              <a:schemeClr val="tx1"/>
            </a:solidFill>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Your code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on the device</a:t>
            </a:r>
          </a:p>
        </p:txBody>
      </p:sp>
      <p:sp>
        <p:nvSpPr>
          <p:cNvPr id="9" name="Rectangle 8"/>
          <p:cNvSpPr/>
          <p:nvPr/>
        </p:nvSpPr>
        <p:spPr>
          <a:xfrm>
            <a:off x="3263053" y="3022079"/>
            <a:ext cx="1608741" cy="3783595"/>
          </a:xfrm>
          <a:prstGeom prst="rect">
            <a:avLst/>
          </a:prstGeom>
          <a:solidFill>
            <a:schemeClr val="accent1">
              <a:lumMod val="60000"/>
              <a:lumOff val="40000"/>
            </a:schemeClr>
          </a:solidFill>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IoT Hub DM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client library</a:t>
            </a:r>
          </a:p>
        </p:txBody>
      </p:sp>
      <p:sp>
        <p:nvSpPr>
          <p:cNvPr id="12" name="Rectangle 11"/>
          <p:cNvSpPr/>
          <p:nvPr/>
        </p:nvSpPr>
        <p:spPr>
          <a:xfrm>
            <a:off x="8395284" y="4109136"/>
            <a:ext cx="1056950" cy="57510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Step 1</a:t>
            </a:r>
          </a:p>
        </p:txBody>
      </p:sp>
      <p:sp>
        <p:nvSpPr>
          <p:cNvPr id="13" name="Rectangle 12"/>
          <p:cNvSpPr/>
          <p:nvPr/>
        </p:nvSpPr>
        <p:spPr>
          <a:xfrm>
            <a:off x="8395284" y="4857040"/>
            <a:ext cx="1056950" cy="57510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Step 2</a:t>
            </a:r>
          </a:p>
        </p:txBody>
      </p:sp>
      <p:sp>
        <p:nvSpPr>
          <p:cNvPr id="14" name="Rectangle 13"/>
          <p:cNvSpPr/>
          <p:nvPr/>
        </p:nvSpPr>
        <p:spPr>
          <a:xfrm>
            <a:off x="8388748" y="5606357"/>
            <a:ext cx="1056950" cy="575106"/>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Step 3</a:t>
            </a:r>
          </a:p>
        </p:txBody>
      </p:sp>
      <p:sp>
        <p:nvSpPr>
          <p:cNvPr id="10" name="Rectangle 10"/>
          <p:cNvSpPr/>
          <p:nvPr/>
        </p:nvSpPr>
        <p:spPr>
          <a:xfrm>
            <a:off x="8095047" y="3037878"/>
            <a:ext cx="1704264" cy="3715333"/>
          </a:xfrm>
          <a:prstGeom prst="rect">
            <a:avLst/>
          </a:prstGeom>
          <a:solidFill>
            <a:schemeClr val="accent1">
              <a:lumMod val="60000"/>
              <a:lumOff val="40000"/>
            </a:schemeClr>
          </a:solidFill>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Device Job</a:t>
            </a:r>
          </a:p>
        </p:txBody>
      </p:sp>
      <p:sp>
        <p:nvSpPr>
          <p:cNvPr id="17" name="Rectangle 11"/>
          <p:cNvSpPr/>
          <p:nvPr/>
        </p:nvSpPr>
        <p:spPr>
          <a:xfrm>
            <a:off x="8244913" y="3624865"/>
            <a:ext cx="1402324" cy="722120"/>
          </a:xfrm>
          <a:prstGeom prst="rect">
            <a:avLst/>
          </a:prstGeom>
          <a:ln w="12700">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Write Firmware Package URI,</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Trigger Client</a:t>
            </a:r>
          </a:p>
        </p:txBody>
      </p:sp>
      <p:sp>
        <p:nvSpPr>
          <p:cNvPr id="15" name="Rectangle 14"/>
          <p:cNvSpPr/>
          <p:nvPr/>
        </p:nvSpPr>
        <p:spPr>
          <a:xfrm>
            <a:off x="1646237" y="3635104"/>
            <a:ext cx="1297548" cy="72349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Download</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Package URI</a:t>
            </a:r>
          </a:p>
        </p:txBody>
      </p:sp>
      <p:sp>
        <p:nvSpPr>
          <p:cNvPr id="16" name="Rectangle 15"/>
          <p:cNvSpPr/>
          <p:nvPr/>
        </p:nvSpPr>
        <p:spPr>
          <a:xfrm>
            <a:off x="3407856" y="3623052"/>
            <a:ext cx="1340463" cy="725747"/>
          </a:xfrm>
          <a:prstGeom prst="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Download Package URI</a:t>
            </a:r>
          </a:p>
        </p:txBody>
      </p:sp>
      <p:cxnSp>
        <p:nvCxnSpPr>
          <p:cNvPr id="18" name="Straight Arrow Connector 17"/>
          <p:cNvCxnSpPr/>
          <p:nvPr/>
        </p:nvCxnSpPr>
        <p:spPr>
          <a:xfrm flipH="1">
            <a:off x="2941637" y="3954462"/>
            <a:ext cx="457200" cy="0"/>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a:off x="4775508" y="3954462"/>
            <a:ext cx="3467302" cy="0"/>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29" name="Rectangle 28"/>
          <p:cNvSpPr/>
          <p:nvPr/>
        </p:nvSpPr>
        <p:spPr>
          <a:xfrm>
            <a:off x="5553472" y="5006674"/>
            <a:ext cx="1756763"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Download Completed</a:t>
            </a:r>
          </a:p>
        </p:txBody>
      </p:sp>
      <p:sp>
        <p:nvSpPr>
          <p:cNvPr id="30" name="Rectangle 29"/>
          <p:cNvSpPr/>
          <p:nvPr/>
        </p:nvSpPr>
        <p:spPr>
          <a:xfrm>
            <a:off x="1646237" y="4589808"/>
            <a:ext cx="1297548" cy="72349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Download the firmware</a:t>
            </a:r>
          </a:p>
        </p:txBody>
      </p:sp>
      <p:sp>
        <p:nvSpPr>
          <p:cNvPr id="36" name="Rectangle 35"/>
          <p:cNvSpPr/>
          <p:nvPr/>
        </p:nvSpPr>
        <p:spPr>
          <a:xfrm>
            <a:off x="1646237" y="5598509"/>
            <a:ext cx="1297548" cy="979602"/>
          </a:xfrm>
          <a:prstGeom prst="rect">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Apply the Update</a:t>
            </a:r>
          </a:p>
        </p:txBody>
      </p:sp>
      <p:sp>
        <p:nvSpPr>
          <p:cNvPr id="37" name="Rectangle 36"/>
          <p:cNvSpPr/>
          <p:nvPr/>
        </p:nvSpPr>
        <p:spPr>
          <a:xfrm>
            <a:off x="3407856" y="5598509"/>
            <a:ext cx="1340463" cy="817416"/>
          </a:xfrm>
          <a:prstGeom prst="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Apply Update</a:t>
            </a:r>
          </a:p>
        </p:txBody>
      </p:sp>
      <p:cxnSp>
        <p:nvCxnSpPr>
          <p:cNvPr id="38" name="Straight Arrow Connector 37"/>
          <p:cNvCxnSpPr/>
          <p:nvPr/>
        </p:nvCxnSpPr>
        <p:spPr>
          <a:xfrm flipH="1">
            <a:off x="4775508" y="6007217"/>
            <a:ext cx="3469405" cy="11174"/>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5" name="Rectangle 44"/>
          <p:cNvSpPr/>
          <p:nvPr/>
        </p:nvSpPr>
        <p:spPr>
          <a:xfrm>
            <a:off x="5491275" y="6468149"/>
            <a:ext cx="184614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Reconnect after restart</a:t>
            </a:r>
          </a:p>
        </p:txBody>
      </p:sp>
      <p:cxnSp>
        <p:nvCxnSpPr>
          <p:cNvPr id="47" name="Straight Arrow Connector 46"/>
          <p:cNvCxnSpPr/>
          <p:nvPr/>
        </p:nvCxnSpPr>
        <p:spPr>
          <a:xfrm flipH="1" flipV="1">
            <a:off x="2956948" y="6018391"/>
            <a:ext cx="441210" cy="119"/>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p:cNvCxnSpPr>
            <a:endCxn id="30" idx="0"/>
          </p:cNvCxnSpPr>
          <p:nvPr/>
        </p:nvCxnSpPr>
        <p:spPr>
          <a:xfrm>
            <a:off x="2295011" y="4365927"/>
            <a:ext cx="0" cy="223881"/>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2956948" y="4904302"/>
            <a:ext cx="5285862" cy="0"/>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67" name="Rectangle 11"/>
          <p:cNvSpPr/>
          <p:nvPr/>
        </p:nvSpPr>
        <p:spPr>
          <a:xfrm>
            <a:off x="8244913" y="4684241"/>
            <a:ext cx="1402324" cy="1936385"/>
          </a:xfrm>
          <a:prstGeom prst="rect">
            <a:avLst/>
          </a:prstGeom>
          <a:ln w="12700">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Monitor State Changes and Apply Update </a:t>
            </a:r>
          </a:p>
        </p:txBody>
      </p:sp>
      <p:cxnSp>
        <p:nvCxnSpPr>
          <p:cNvPr id="44" name="Straight Arrow Connector 43"/>
          <p:cNvCxnSpPr/>
          <p:nvPr/>
        </p:nvCxnSpPr>
        <p:spPr>
          <a:xfrm>
            <a:off x="2956948" y="6446183"/>
            <a:ext cx="5268568" cy="1871"/>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64" name="TextBox 63"/>
          <p:cNvSpPr txBox="1"/>
          <p:nvPr/>
        </p:nvSpPr>
        <p:spPr>
          <a:xfrm>
            <a:off x="9162286" y="2090371"/>
            <a:ext cx="1712328" cy="369332"/>
          </a:xfrm>
          <a:prstGeom prst="rect">
            <a:avLst/>
          </a:prstGeom>
          <a:noFill/>
        </p:spPr>
        <p:txBody>
          <a:bodyPr wrap="none" rtlCol="0" anchor="t">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Azure IoT Suite</a:t>
            </a:r>
          </a:p>
        </p:txBody>
      </p:sp>
      <p:sp>
        <p:nvSpPr>
          <p:cNvPr id="66" name="Rectangle 10"/>
          <p:cNvSpPr/>
          <p:nvPr/>
        </p:nvSpPr>
        <p:spPr>
          <a:xfrm>
            <a:off x="10314645" y="3022080"/>
            <a:ext cx="1721678" cy="3731131"/>
          </a:xfrm>
          <a:prstGeom prst="rect">
            <a:avLst/>
          </a:prstGeom>
          <a:solidFill>
            <a:schemeClr val="accent3">
              <a:lumMod val="60000"/>
              <a:lumOff val="4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Your code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in the cloud</a:t>
            </a: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TextBox 67"/>
          <p:cNvSpPr txBox="1"/>
          <p:nvPr/>
        </p:nvSpPr>
        <p:spPr>
          <a:xfrm>
            <a:off x="10428013" y="3632815"/>
            <a:ext cx="1505224" cy="93689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Step 1: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Start Firmware Update Job</a:t>
            </a:r>
            <a:r>
              <a:rPr kumimoji="0" lang="en-US" sz="1200" b="0" i="0" u="none" strike="noStrike" kern="1200" cap="none" spc="0" normalizeH="0" baseline="0" noProof="0" dirty="0">
                <a:ln>
                  <a:noFill/>
                </a:ln>
                <a:solidFill>
                  <a:srgbClr val="FFFFFF"/>
                </a:solidFill>
                <a:effectLst/>
                <a:uLnTx/>
                <a:uFillTx/>
                <a:latin typeface="Segoe UI"/>
                <a:ea typeface="+mn-ea"/>
                <a:cs typeface="+mn-cs"/>
              </a:rPr>
              <a:t> providing the Package URI</a:t>
            </a:r>
          </a:p>
        </p:txBody>
      </p:sp>
      <p:sp>
        <p:nvSpPr>
          <p:cNvPr id="69" name="TextBox 68"/>
          <p:cNvSpPr txBox="1"/>
          <p:nvPr/>
        </p:nvSpPr>
        <p:spPr>
          <a:xfrm>
            <a:off x="10428012" y="5757915"/>
            <a:ext cx="1505225" cy="862712"/>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On Job Completed: </a:t>
            </a:r>
            <a:r>
              <a:rPr kumimoji="0" lang="en-US" sz="1200" b="0" i="0" u="none" strike="noStrike" kern="1200" cap="none" spc="0" normalizeH="0" baseline="0" noProof="0" dirty="0">
                <a:ln>
                  <a:noFill/>
                </a:ln>
                <a:solidFill>
                  <a:srgbClr val="FFFFFF"/>
                </a:solidFill>
                <a:effectLst/>
                <a:uLnTx/>
                <a:uFillTx/>
                <a:latin typeface="Segoe UI"/>
                <a:ea typeface="+mn-ea"/>
                <a:cs typeface="+mn-cs"/>
              </a:rPr>
              <a:t>Receive callback in cloud</a:t>
            </a:r>
          </a:p>
        </p:txBody>
      </p:sp>
      <p:sp>
        <p:nvSpPr>
          <p:cNvPr id="70" name="TextBox 69"/>
          <p:cNvSpPr txBox="1"/>
          <p:nvPr/>
        </p:nvSpPr>
        <p:spPr>
          <a:xfrm>
            <a:off x="10428012" y="4693974"/>
            <a:ext cx="1505225" cy="939672"/>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mn-cs"/>
              </a:rPr>
              <a:t>Anytime during job execution: </a:t>
            </a:r>
            <a:r>
              <a:rPr kumimoji="0" lang="en-US" sz="1200" b="0" i="0" u="none" strike="noStrike" kern="1200" cap="none" spc="0" normalizeH="0" baseline="0" noProof="0" dirty="0">
                <a:ln>
                  <a:noFill/>
                </a:ln>
                <a:solidFill>
                  <a:srgbClr val="FFFFFF"/>
                </a:solidFill>
                <a:effectLst/>
                <a:uLnTx/>
                <a:uFillTx/>
                <a:latin typeface="Segoe UI"/>
                <a:ea typeface="+mn-ea"/>
                <a:cs typeface="+mn-cs"/>
              </a:rPr>
              <a:t>Check the status of the Job</a:t>
            </a:r>
          </a:p>
        </p:txBody>
      </p:sp>
      <p:cxnSp>
        <p:nvCxnSpPr>
          <p:cNvPr id="57" name="Straight Arrow Connector 56"/>
          <p:cNvCxnSpPr/>
          <p:nvPr/>
        </p:nvCxnSpPr>
        <p:spPr>
          <a:xfrm flipH="1" flipV="1">
            <a:off x="9665519" y="3954462"/>
            <a:ext cx="749332" cy="0"/>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a:off x="9665519" y="6456548"/>
            <a:ext cx="743718" cy="1"/>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flipV="1">
            <a:off x="9666634" y="4923348"/>
            <a:ext cx="752009" cy="0"/>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a:off x="9666633" y="5428736"/>
            <a:ext cx="749808" cy="3410"/>
          </a:xfrm>
          <a:prstGeom prst="straightConnector1">
            <a:avLst/>
          </a:prstGeom>
          <a:ln w="22225">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3" name="Rectangle 42"/>
          <p:cNvSpPr/>
          <p:nvPr/>
        </p:nvSpPr>
        <p:spPr>
          <a:xfrm>
            <a:off x="7874375" y="2489961"/>
            <a:ext cx="4516062" cy="4504564"/>
          </a:xfrm>
          <a:prstGeom prst="rect">
            <a:avLst/>
          </a:prstGeom>
          <a:noFill/>
          <a:ln w="127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57491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10"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500"/>
                                        <p:tgtEl>
                                          <p:spTgt spid="54"/>
                                        </p:tgtEl>
                                      </p:cBhvr>
                                    </p:animEffect>
                                  </p:childTnLst>
                                </p:cTn>
                              </p:par>
                              <p:par>
                                <p:cTn id="60" presetID="10"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500"/>
                                        <p:tgtEl>
                                          <p:spTgt spid="4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500"/>
                                        <p:tgtEl>
                                          <p:spTgt spid="5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6" grpId="0" animBg="1"/>
      <p:bldP spid="29" grpId="0"/>
      <p:bldP spid="30" grpId="0" animBg="1"/>
      <p:bldP spid="36" grpId="0" animBg="1"/>
      <p:bldP spid="37" grpId="0" animBg="1"/>
      <p:bldP spid="45" grpId="0"/>
      <p:bldP spid="67" grpId="0" animBg="1"/>
      <p:bldP spid="68" grpId="0" animBg="1"/>
      <p:bldP spid="69" grpId="0" animBg="1"/>
      <p:bldP spid="70"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is the Next Revolution</a:t>
            </a:r>
            <a:endParaRPr lang="en-IN" dirty="0"/>
          </a:p>
        </p:txBody>
      </p:sp>
      <p:grpSp>
        <p:nvGrpSpPr>
          <p:cNvPr id="51" name="Group 50"/>
          <p:cNvGrpSpPr/>
          <p:nvPr/>
        </p:nvGrpSpPr>
        <p:grpSpPr>
          <a:xfrm>
            <a:off x="1659972" y="2125662"/>
            <a:ext cx="9116530" cy="2743200"/>
            <a:chOff x="928276" y="2125662"/>
            <a:chExt cx="9116530" cy="2743200"/>
          </a:xfrm>
        </p:grpSpPr>
        <p:grpSp>
          <p:nvGrpSpPr>
            <p:cNvPr id="49" name="Group 48"/>
            <p:cNvGrpSpPr/>
            <p:nvPr/>
          </p:nvGrpSpPr>
          <p:grpSpPr>
            <a:xfrm>
              <a:off x="3200541" y="2125662"/>
              <a:ext cx="2286000" cy="2743200"/>
              <a:chOff x="3200541" y="2125662"/>
              <a:chExt cx="2286000" cy="2743200"/>
            </a:xfrm>
          </p:grpSpPr>
          <p:sp>
            <p:nvSpPr>
              <p:cNvPr id="5" name="Rectangle 4"/>
              <p:cNvSpPr>
                <a:spLocks/>
              </p:cNvSpPr>
              <p:nvPr/>
            </p:nvSpPr>
            <p:spPr bwMode="auto">
              <a:xfrm>
                <a:off x="3200541" y="2125662"/>
                <a:ext cx="2286000" cy="2743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marL="0" marR="0" lvl="0" indent="0" algn="ctr" defTabSz="93254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a:noFill/>
                    </a:ln>
                    <a:solidFill>
                      <a:prstClr val="white"/>
                    </a:solidFill>
                    <a:effectLst/>
                    <a:uLnTx/>
                    <a:uFillTx/>
                    <a:latin typeface="Segoe UI Light"/>
                    <a:ea typeface="+mn-ea"/>
                    <a:cs typeface="+mn-cs"/>
                  </a:rPr>
                  <a:t>Connectivity </a:t>
                </a:r>
              </a:p>
              <a:p>
                <a:pPr marL="0" marR="0" lvl="0" indent="0" algn="ctr" defTabSz="93254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a:noFill/>
                    </a:ln>
                    <a:solidFill>
                      <a:prstClr val="white"/>
                    </a:solidFill>
                    <a:effectLst/>
                    <a:uLnTx/>
                    <a:uFillTx/>
                    <a:latin typeface="Segoe UI Light"/>
                    <a:ea typeface="+mn-ea"/>
                    <a:cs typeface="+mn-cs"/>
                  </a:rPr>
                  <a:t>is Pervasive</a:t>
                </a:r>
              </a:p>
            </p:txBody>
          </p:sp>
          <p:sp>
            <p:nvSpPr>
              <p:cNvPr id="9" name="Donut 305"/>
              <p:cNvSpPr>
                <a:spLocks noChangeAspect="1"/>
              </p:cNvSpPr>
              <p:nvPr/>
            </p:nvSpPr>
            <p:spPr bwMode="auto">
              <a:xfrm>
                <a:off x="3415902" y="2433265"/>
                <a:ext cx="1695312" cy="1074103"/>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47"/>
            <p:cNvGrpSpPr/>
            <p:nvPr/>
          </p:nvGrpSpPr>
          <p:grpSpPr>
            <a:xfrm>
              <a:off x="5472806" y="2125662"/>
              <a:ext cx="2286000" cy="2743200"/>
              <a:chOff x="5472806" y="2125662"/>
              <a:chExt cx="2286000" cy="2743200"/>
            </a:xfrm>
          </p:grpSpPr>
          <p:sp>
            <p:nvSpPr>
              <p:cNvPr id="6" name="Rectangle 5"/>
              <p:cNvSpPr>
                <a:spLocks/>
              </p:cNvSpPr>
              <p:nvPr/>
            </p:nvSpPr>
            <p:spPr bwMode="auto">
              <a:xfrm>
                <a:off x="5472806" y="2125662"/>
                <a:ext cx="2286000" cy="27432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marL="0" marR="0" lvl="0" indent="0" algn="ctr" defTabSz="93254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a:noFill/>
                    </a:ln>
                    <a:solidFill>
                      <a:prstClr val="white"/>
                    </a:solidFill>
                    <a:effectLst/>
                    <a:uLnTx/>
                    <a:uFillTx/>
                    <a:latin typeface="Segoe UI Light"/>
                    <a:ea typeface="+mn-ea"/>
                    <a:cs typeface="+mn-cs"/>
                  </a:rPr>
                  <a:t>Development </a:t>
                </a:r>
              </a:p>
              <a:p>
                <a:pPr marL="0" marR="0" lvl="0" indent="0" algn="ctr" defTabSz="93254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a:noFill/>
                    </a:ln>
                    <a:solidFill>
                      <a:prstClr val="white"/>
                    </a:solidFill>
                    <a:effectLst/>
                    <a:uLnTx/>
                    <a:uFillTx/>
                    <a:latin typeface="Segoe UI Light"/>
                    <a:ea typeface="+mn-ea"/>
                    <a:cs typeface="+mn-cs"/>
                  </a:rPr>
                  <a:t>is Easy</a:t>
                </a:r>
              </a:p>
            </p:txBody>
          </p:sp>
          <p:sp>
            <p:nvSpPr>
              <p:cNvPr id="11" name="Freeform 362"/>
              <p:cNvSpPr>
                <a:spLocks noChangeAspect="1"/>
              </p:cNvSpPr>
              <p:nvPr/>
            </p:nvSpPr>
            <p:spPr bwMode="auto">
              <a:xfrm rot="19207886">
                <a:off x="6369319" y="2275863"/>
                <a:ext cx="665187" cy="1188720"/>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50" name="Group 49"/>
            <p:cNvGrpSpPr/>
            <p:nvPr/>
          </p:nvGrpSpPr>
          <p:grpSpPr>
            <a:xfrm>
              <a:off x="928276" y="2125662"/>
              <a:ext cx="2286000" cy="2743200"/>
              <a:chOff x="928276" y="2125662"/>
              <a:chExt cx="2286000" cy="2743200"/>
            </a:xfrm>
          </p:grpSpPr>
          <p:sp>
            <p:nvSpPr>
              <p:cNvPr id="4" name="Rectangle 3"/>
              <p:cNvSpPr>
                <a:spLocks/>
              </p:cNvSpPr>
              <p:nvPr/>
            </p:nvSpPr>
            <p:spPr bwMode="auto">
              <a:xfrm>
                <a:off x="928276" y="2125662"/>
                <a:ext cx="2286000" cy="27432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marL="0" marR="0" lvl="0" indent="0" algn="ctr" defTabSz="93254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a:noFill/>
                    </a:ln>
                    <a:solidFill>
                      <a:prstClr val="white"/>
                    </a:solidFill>
                    <a:effectLst/>
                    <a:uLnTx/>
                    <a:uFillTx/>
                    <a:latin typeface="Segoe UI Light"/>
                    <a:ea typeface="+mn-ea"/>
                    <a:cs typeface="+mn-cs"/>
                  </a:rPr>
                  <a:t>Hardware </a:t>
                </a:r>
              </a:p>
              <a:p>
                <a:pPr marL="0" marR="0" lvl="0" indent="0" algn="ctr" defTabSz="93254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a:noFill/>
                    </a:ln>
                    <a:solidFill>
                      <a:prstClr val="white"/>
                    </a:solidFill>
                    <a:effectLst/>
                    <a:uLnTx/>
                    <a:uFillTx/>
                    <a:latin typeface="Segoe UI Light"/>
                    <a:ea typeface="+mn-ea"/>
                    <a:cs typeface="+mn-cs"/>
                  </a:rPr>
                  <a:t>is Cheap</a:t>
                </a:r>
              </a:p>
            </p:txBody>
          </p:sp>
          <p:grpSp>
            <p:nvGrpSpPr>
              <p:cNvPr id="3" name="Group 2"/>
              <p:cNvGrpSpPr/>
              <p:nvPr/>
            </p:nvGrpSpPr>
            <p:grpSpPr>
              <a:xfrm>
                <a:off x="1222423" y="2724839"/>
                <a:ext cx="1591814" cy="492981"/>
                <a:chOff x="2549163" y="1542688"/>
                <a:chExt cx="2388735" cy="739785"/>
              </a:xfrm>
              <a:solidFill>
                <a:schemeClr val="bg1"/>
              </a:solidFill>
            </p:grpSpPr>
            <p:sp>
              <p:nvSpPr>
                <p:cNvPr id="12"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B4A0FF"/>
                    </a:solidFill>
                    <a:effectLst/>
                    <a:uLnTx/>
                    <a:uFillTx/>
                    <a:latin typeface="Segoe"/>
                    <a:ea typeface="+mn-ea"/>
                    <a:cs typeface="+mn-cs"/>
                  </a:endParaRPr>
                </a:p>
              </p:txBody>
            </p:sp>
            <p:sp>
              <p:nvSpPr>
                <p:cNvPr id="13"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l" defTabSz="8229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35"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grpSp>
        </p:grpSp>
        <p:grpSp>
          <p:nvGrpSpPr>
            <p:cNvPr id="47" name="Group 46"/>
            <p:cNvGrpSpPr/>
            <p:nvPr/>
          </p:nvGrpSpPr>
          <p:grpSpPr>
            <a:xfrm>
              <a:off x="7758806" y="2125662"/>
              <a:ext cx="2286000" cy="2743200"/>
              <a:chOff x="9609059" y="2125662"/>
              <a:chExt cx="2286000" cy="2743200"/>
            </a:xfrm>
          </p:grpSpPr>
          <p:sp>
            <p:nvSpPr>
              <p:cNvPr id="7" name="Rectangle 6"/>
              <p:cNvSpPr>
                <a:spLocks/>
              </p:cNvSpPr>
              <p:nvPr/>
            </p:nvSpPr>
            <p:spPr bwMode="auto">
              <a:xfrm>
                <a:off x="9609059" y="2125662"/>
                <a:ext cx="2286000" cy="274320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marL="0" marR="0" lvl="0" indent="0" algn="ctr" defTabSz="932543"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dirty="0">
                    <a:ln>
                      <a:noFill/>
                    </a:ln>
                    <a:solidFill>
                      <a:prstClr val="white"/>
                    </a:solidFill>
                    <a:effectLst/>
                    <a:uLnTx/>
                    <a:uFillTx/>
                    <a:latin typeface="Segoe UI Light"/>
                    <a:ea typeface="+mn-ea"/>
                    <a:cs typeface="+mn-cs"/>
                  </a:rPr>
                  <a:t>New Innovative Scenarios</a:t>
                </a:r>
              </a:p>
            </p:txBody>
          </p:sp>
          <p:grpSp>
            <p:nvGrpSpPr>
              <p:cNvPr id="15" name="Group 14"/>
              <p:cNvGrpSpPr>
                <a:grpSpLocks noChangeAspect="1"/>
              </p:cNvGrpSpPr>
              <p:nvPr/>
            </p:nvGrpSpPr>
            <p:grpSpPr>
              <a:xfrm>
                <a:off x="10310830" y="2397321"/>
                <a:ext cx="848931" cy="1133627"/>
                <a:chOff x="10036997" y="2439550"/>
                <a:chExt cx="436467" cy="582841"/>
              </a:xfrm>
              <a:solidFill>
                <a:schemeClr val="bg1"/>
              </a:solidFill>
            </p:grpSpPr>
            <p:sp>
              <p:nvSpPr>
                <p:cNvPr id="16" name="Freeform 15"/>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p:cNvGrpSpPr/>
                <p:nvPr/>
              </p:nvGrpSpPr>
              <p:grpSpPr>
                <a:xfrm>
                  <a:off x="10093777" y="2484194"/>
                  <a:ext cx="242663" cy="458557"/>
                  <a:chOff x="9906038" y="2563229"/>
                  <a:chExt cx="203686" cy="384903"/>
                </a:xfrm>
                <a:grpFill/>
              </p:grpSpPr>
              <p:grpSp>
                <p:nvGrpSpPr>
                  <p:cNvPr id="18" name="Group 17"/>
                  <p:cNvGrpSpPr/>
                  <p:nvPr/>
                </p:nvGrpSpPr>
                <p:grpSpPr>
                  <a:xfrm>
                    <a:off x="10025141" y="2807959"/>
                    <a:ext cx="84583" cy="51677"/>
                    <a:chOff x="10495146" y="2518585"/>
                    <a:chExt cx="329564" cy="201352"/>
                  </a:xfrm>
                  <a:grpFill/>
                </p:grpSpPr>
                <p:sp>
                  <p:nvSpPr>
                    <p:cNvPr id="4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4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4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04040"/>
                        </a:solidFill>
                        <a:effectLst/>
                        <a:uLnTx/>
                        <a:uFillTx/>
                        <a:latin typeface="Segoe UI"/>
                        <a:ea typeface="+mn-ea"/>
                        <a:cs typeface="+mn-cs"/>
                      </a:endParaRPr>
                    </a:p>
                  </p:txBody>
                </p:sp>
              </p:grpSp>
              <p:sp>
                <p:nvSpPr>
                  <p:cNvPr id="19" name="Freeform 18"/>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0"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9907172" y="2794022"/>
                    <a:ext cx="89907" cy="78744"/>
                    <a:chOff x="4225429" y="1222164"/>
                    <a:chExt cx="1460899" cy="1221232"/>
                  </a:xfrm>
                  <a:grpFill/>
                </p:grpSpPr>
                <p:sp>
                  <p:nvSpPr>
                    <p:cNvPr id="27" name="Rounded Rectangle 26"/>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ounded Rectangle 30"/>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p:cNvGrpSpPr/>
                    <p:nvPr/>
                  </p:nvGrpSpPr>
                  <p:grpSpPr>
                    <a:xfrm rot="20781386">
                      <a:off x="5409524" y="1586085"/>
                      <a:ext cx="276804" cy="467545"/>
                      <a:chOff x="6199773" y="1569838"/>
                      <a:chExt cx="276804" cy="467545"/>
                    </a:xfrm>
                    <a:grpFill/>
                  </p:grpSpPr>
                  <p:sp>
                    <p:nvSpPr>
                      <p:cNvPr id="36" name="Rectangle 35"/>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p:cNvGrpSpPr/>
                      <p:nvPr/>
                    </p:nvGrpSpPr>
                    <p:grpSpPr>
                      <a:xfrm>
                        <a:off x="6199773" y="1764545"/>
                        <a:ext cx="99173" cy="272838"/>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p:cNvGrpSpPr/>
                      <p:nvPr/>
                    </p:nvGrpSpPr>
                    <p:grpSpPr>
                      <a:xfrm flipH="1">
                        <a:off x="6377404" y="1764545"/>
                        <a:ext cx="99173" cy="272838"/>
                        <a:chOff x="5426382" y="1788525"/>
                        <a:chExt cx="99173" cy="272838"/>
                      </a:xfrm>
                      <a:grpFill/>
                    </p:grpSpPr>
                    <p:sp>
                      <p:nvSpPr>
                        <p:cNvPr id="40" name="Rectangle 3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Diagonal Stripe 4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5" name="Oval 34"/>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p:cNvGrpSpPr/>
                  <p:nvPr/>
                </p:nvGrpSpPr>
                <p:grpSpPr>
                  <a:xfrm>
                    <a:off x="10025141" y="2670640"/>
                    <a:ext cx="84583" cy="51677"/>
                    <a:chOff x="10495146" y="2518585"/>
                    <a:chExt cx="329564" cy="201352"/>
                  </a:xfrm>
                  <a:grpFill/>
                </p:grpSpPr>
                <p:sp>
                  <p:nvSpPr>
                    <p:cNvPr id="2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2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04040"/>
                        </a:solidFill>
                        <a:effectLst/>
                        <a:uLnTx/>
                        <a:uFillTx/>
                        <a:latin typeface="Segoe UI"/>
                        <a:ea typeface="+mn-ea"/>
                        <a:cs typeface="+mn-cs"/>
                      </a:endParaRPr>
                    </a:p>
                  </p:txBody>
                </p:sp>
              </p:grpSp>
            </p:grpSp>
          </p:grpSp>
        </p:grpSp>
      </p:grpSp>
    </p:spTree>
    <p:extLst>
      <p:ext uri="{BB962C8B-B14F-4D97-AF65-F5344CB8AC3E}">
        <p14:creationId xmlns:p14="http://schemas.microsoft.com/office/powerpoint/2010/main" val="136453447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1209973"/>
            <a:ext cx="9144000" cy="3176254"/>
          </a:xfrm>
        </p:spPr>
        <p:txBody>
          <a:bodyPr/>
          <a:lstStyle/>
          <a:p>
            <a:r>
              <a:rPr lang="en-US" dirty="0"/>
              <a:t>Demo Wrap-up:</a:t>
            </a:r>
            <a:br>
              <a:rPr lang="en-US" dirty="0"/>
            </a:br>
            <a:r>
              <a:rPr lang="en-US" dirty="0"/>
              <a:t>Azure IoT Hub </a:t>
            </a:r>
            <a:br>
              <a:rPr lang="en-US" dirty="0"/>
            </a:br>
            <a:r>
              <a:rPr lang="en-US" dirty="0"/>
              <a:t>Device Management</a:t>
            </a:r>
          </a:p>
        </p:txBody>
      </p:sp>
    </p:spTree>
    <p:extLst>
      <p:ext uri="{BB962C8B-B14F-4D97-AF65-F5344CB8AC3E}">
        <p14:creationId xmlns:p14="http://schemas.microsoft.com/office/powerpoint/2010/main" val="370818964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Gateway SDK</a:t>
            </a:r>
          </a:p>
        </p:txBody>
      </p:sp>
      <p:sp>
        <p:nvSpPr>
          <p:cNvPr id="6" name="Text Placeholder 5"/>
          <p:cNvSpPr>
            <a:spLocks noGrp="1"/>
          </p:cNvSpPr>
          <p:nvPr>
            <p:ph type="body" sz="quarter" idx="10"/>
          </p:nvPr>
        </p:nvSpPr>
        <p:spPr>
          <a:xfrm>
            <a:off x="274639" y="1439862"/>
            <a:ext cx="12161837" cy="4158061"/>
          </a:xfrm>
        </p:spPr>
        <p:txBody>
          <a:bodyPr vert="horz" wrap="square" lIns="146304" tIns="91440" rIns="146304" bIns="91440" rtlCol="0" anchor="t">
            <a:spAutoFit/>
          </a:bodyPr>
          <a:lstStyle/>
          <a:p>
            <a:r>
              <a:rPr lang="en-US" dirty="0"/>
              <a:t>Open source IoT gateway middleware that enables:</a:t>
            </a:r>
          </a:p>
          <a:p>
            <a:endParaRPr lang="en-US" sz="1000" dirty="0"/>
          </a:p>
          <a:p>
            <a:pPr marL="342900" lvl="1" indent="-342900">
              <a:buFont typeface="Arial" panose="020B0604020202020204" pitchFamily="34" charset="0"/>
              <a:buChar char="•"/>
            </a:pPr>
            <a:r>
              <a:rPr lang="en-US" sz="3200" u="sng" dirty="0">
                <a:latin typeface="Segoe UI Light" charset="0"/>
              </a:rPr>
              <a:t>Cloud connectivity</a:t>
            </a:r>
            <a:r>
              <a:rPr lang="en-US" sz="3200" dirty="0">
                <a:latin typeface="Segoe UI Light" charset="0"/>
              </a:rPr>
              <a:t> for devices that don't speak TCP/IP</a:t>
            </a:r>
          </a:p>
          <a:p>
            <a:pPr lvl="1"/>
            <a:endParaRPr lang="en-US" sz="800" dirty="0">
              <a:latin typeface="Segoe UI Light" charset="0"/>
            </a:endParaRPr>
          </a:p>
          <a:p>
            <a:pPr marL="342900" lvl="1" indent="-342900">
              <a:buFont typeface="Arial" panose="020B0604020202020204" pitchFamily="34" charset="0"/>
              <a:buChar char="•"/>
            </a:pPr>
            <a:r>
              <a:rPr lang="en-US" sz="3200" u="sng" dirty="0">
                <a:latin typeface="Segoe UI Light" charset="0"/>
              </a:rPr>
              <a:t>Security Isolation</a:t>
            </a:r>
            <a:r>
              <a:rPr lang="en-US" sz="3200" dirty="0">
                <a:latin typeface="Segoe UI Light" charset="0"/>
              </a:rPr>
              <a:t> for devices can't be updated/secured</a:t>
            </a:r>
          </a:p>
          <a:p>
            <a:pPr lvl="1"/>
            <a:endParaRPr lang="en-US" sz="800" dirty="0">
              <a:latin typeface="Segoe UI Light" charset="0"/>
            </a:endParaRPr>
          </a:p>
          <a:p>
            <a:pPr marL="342900" lvl="1" indent="-342900">
              <a:buFont typeface="Arial" panose="020B0604020202020204" pitchFamily="34" charset="0"/>
              <a:buChar char="•"/>
            </a:pPr>
            <a:r>
              <a:rPr lang="en-US" sz="3200" u="sng" dirty="0">
                <a:latin typeface="Segoe UI Light" charset="0"/>
              </a:rPr>
              <a:t>Protocol translation</a:t>
            </a:r>
            <a:r>
              <a:rPr lang="en-US" sz="3200" dirty="0">
                <a:latin typeface="Segoe UI Light" charset="0"/>
              </a:rPr>
              <a:t> for existing and new protocols</a:t>
            </a:r>
          </a:p>
          <a:p>
            <a:pPr lvl="1"/>
            <a:endParaRPr lang="en-US" sz="800" dirty="0">
              <a:latin typeface="Segoe UI Light" charset="0"/>
            </a:endParaRPr>
          </a:p>
          <a:p>
            <a:pPr marL="342900" lvl="1" indent="-342900">
              <a:buFont typeface="Arial" panose="020B0604020202020204" pitchFamily="34" charset="0"/>
              <a:buChar char="•"/>
            </a:pPr>
            <a:r>
              <a:rPr lang="en-US" sz="3200" u="sng" dirty="0">
                <a:latin typeface="Segoe UI Light" charset="0"/>
              </a:rPr>
              <a:t>Data transformation</a:t>
            </a:r>
            <a:r>
              <a:rPr lang="en-US" sz="3200" dirty="0">
                <a:latin typeface="Segoe UI Light" charset="0"/>
              </a:rPr>
              <a:t> compression, annotation, filtering</a:t>
            </a:r>
          </a:p>
          <a:p>
            <a:pPr lvl="1"/>
            <a:endParaRPr lang="en-US" sz="800" u="sng" dirty="0">
              <a:latin typeface="Segoe UI Light" charset="0"/>
            </a:endParaRPr>
          </a:p>
          <a:p>
            <a:pPr marL="342900" lvl="1" indent="-342900">
              <a:buFont typeface="Arial" panose="020B0604020202020204" pitchFamily="34" charset="0"/>
              <a:buChar char="•"/>
            </a:pPr>
            <a:r>
              <a:rPr lang="en-US" sz="3200" u="sng" dirty="0">
                <a:latin typeface="Segoe UI Light" charset="0"/>
              </a:rPr>
              <a:t>Local intelligence</a:t>
            </a:r>
            <a:r>
              <a:rPr lang="en-US" sz="3200" dirty="0">
                <a:latin typeface="Segoe UI Light" charset="0"/>
              </a:rPr>
              <a:t> local processing for low latency needs</a:t>
            </a:r>
          </a:p>
        </p:txBody>
      </p:sp>
    </p:spTree>
    <p:extLst>
      <p:ext uri="{BB962C8B-B14F-4D97-AF65-F5344CB8AC3E}">
        <p14:creationId xmlns:p14="http://schemas.microsoft.com/office/powerpoint/2010/main" val="356967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Starter Kits</a:t>
            </a:r>
            <a:br>
              <a:rPr lang="en-US" sz="3200" dirty="0"/>
            </a:br>
            <a:r>
              <a:rPr lang="en-US" sz="3200" dirty="0"/>
              <a:t>Get started quickly</a:t>
            </a:r>
            <a:br>
              <a:rPr lang="en-US" sz="3200" dirty="0"/>
            </a:br>
            <a:br>
              <a:rPr lang="en-US" sz="3200" dirty="0"/>
            </a:br>
            <a:endParaRPr lang="en-US" dirty="0"/>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613713" y="3800951"/>
            <a:ext cx="1463040" cy="1463040"/>
          </a:xfrm>
          <a:prstGeom prst="rect">
            <a:avLst/>
          </a:prstGeom>
        </p:spPr>
      </p:pic>
      <p:pic>
        <p:nvPicPr>
          <p:cNvPr id="22" name="Picture 21"/>
          <p:cNvPicPr>
            <a:picLocks noChangeAspect="1"/>
          </p:cNvPicPr>
          <p:nvPr/>
        </p:nvPicPr>
        <p:blipFill rotWithShape="1">
          <a:blip r:embed="rId4">
            <a:extLst>
              <a:ext uri="{BEBA8EAE-BF5A-486C-A8C5-ECC9F3942E4B}">
                <a14:imgProps xmlns:a14="http://schemas.microsoft.com/office/drawing/2010/main">
                  <a14:imgLayer r:embed="rId3">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613713" y="5430837"/>
            <a:ext cx="1463040" cy="1463040"/>
          </a:xfrm>
          <a:prstGeom prst="rect">
            <a:avLst/>
          </a:prstGeom>
        </p:spPr>
      </p:pic>
      <p:pic>
        <p:nvPicPr>
          <p:cNvPr id="23" name="Picture 22"/>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613713" y="2171064"/>
            <a:ext cx="1463040" cy="1463040"/>
          </a:xfrm>
          <a:prstGeom prst="rect">
            <a:avLst/>
          </a:prstGeom>
        </p:spPr>
      </p:pic>
      <p:sp>
        <p:nvSpPr>
          <p:cNvPr id="25" name="TextBox 24"/>
          <p:cNvSpPr txBox="1"/>
          <p:nvPr/>
        </p:nvSpPr>
        <p:spPr>
          <a:xfrm>
            <a:off x="2065640" y="2064511"/>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Raspberry Pi 2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Windows 10 and Raspbian</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C and C#</a:t>
            </a:r>
          </a:p>
        </p:txBody>
      </p:sp>
      <p:sp>
        <p:nvSpPr>
          <p:cNvPr id="26" name="TextBox 25"/>
          <p:cNvSpPr txBox="1"/>
          <p:nvPr/>
        </p:nvSpPr>
        <p:spPr>
          <a:xfrm>
            <a:off x="2037368" y="3649662"/>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Feather M0 Wi-Fi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IDE and C </a:t>
            </a:r>
          </a:p>
        </p:txBody>
      </p:sp>
      <p:sp>
        <p:nvSpPr>
          <p:cNvPr id="27" name="TextBox 26"/>
          <p:cNvSpPr txBox="1"/>
          <p:nvPr/>
        </p:nvSpPr>
        <p:spPr>
          <a:xfrm>
            <a:off x="2035780" y="5326062"/>
            <a:ext cx="3877657" cy="161274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Feather Huzzah ESP8266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IDE and C </a:t>
            </a:r>
          </a:p>
        </p:txBody>
      </p:sp>
      <p:grpSp>
        <p:nvGrpSpPr>
          <p:cNvPr id="6" name="Group 5"/>
          <p:cNvGrpSpPr/>
          <p:nvPr/>
        </p:nvGrpSpPr>
        <p:grpSpPr>
          <a:xfrm>
            <a:off x="6827837" y="4024520"/>
            <a:ext cx="5006037" cy="1534817"/>
            <a:chOff x="6904037" y="2099287"/>
            <a:chExt cx="5006037" cy="1534817"/>
          </a:xfrm>
        </p:grpSpPr>
        <p:pic>
          <p:nvPicPr>
            <p:cNvPr id="21" name="Picture 20"/>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28" name="TextBox 27"/>
            <p:cNvSpPr txBox="1"/>
            <p:nvPr/>
          </p:nvSpPr>
          <p:spPr>
            <a:xfrm>
              <a:off x="8367077" y="2099287"/>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ThingDev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and C</a:t>
              </a:r>
            </a:p>
          </p:txBody>
        </p:sp>
      </p:grpSp>
      <p:grpSp>
        <p:nvGrpSpPr>
          <p:cNvPr id="7" name="Group 6"/>
          <p:cNvGrpSpPr/>
          <p:nvPr/>
        </p:nvGrpSpPr>
        <p:grpSpPr>
          <a:xfrm>
            <a:off x="6827837" y="2158947"/>
            <a:ext cx="5075251" cy="1422400"/>
            <a:chOff x="6858000" y="4206240"/>
            <a:chExt cx="5075251" cy="1422400"/>
          </a:xfrm>
        </p:grpSpPr>
        <p:sp>
          <p:nvSpPr>
            <p:cNvPr id="29" name="TextBox 28"/>
            <p:cNvSpPr txBox="1"/>
            <p:nvPr/>
          </p:nvSpPr>
          <p:spPr>
            <a:xfrm>
              <a:off x="8390254" y="4259262"/>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Intel Edison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Linux Yocto</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JavaScript (Node.js)</a:t>
              </a:r>
            </a:p>
          </p:txBody>
        </p:sp>
        <p:pic>
          <p:nvPicPr>
            <p:cNvPr id="5" name="Picture 4"/>
            <p:cNvPicPr>
              <a:picLocks noChangeAspect="1"/>
            </p:cNvPicPr>
            <p:nvPr/>
          </p:nvPicPr>
          <p:blipFill rotWithShape="1">
            <a:blip r:embed="rId8">
              <a:clrChange>
                <a:clrFrom>
                  <a:srgbClr val="E4E4E4"/>
                </a:clrFrom>
                <a:clrTo>
                  <a:srgbClr val="E4E4E4">
                    <a:alpha val="0"/>
                  </a:srgbClr>
                </a:clrTo>
              </a:clrChange>
              <a:extLs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4" name="TextBox 13"/>
          <p:cNvSpPr txBox="1"/>
          <p:nvPr/>
        </p:nvSpPr>
        <p:spPr>
          <a:xfrm>
            <a:off x="6675437" y="6437674"/>
            <a:ext cx="5562600" cy="8710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Start today: </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9"/>
              </a:rPr>
              <a:t>http://azure.com/iotstarterkits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635375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Global Availability</a:t>
            </a:r>
          </a:p>
        </p:txBody>
      </p:sp>
      <p:sp>
        <p:nvSpPr>
          <p:cNvPr id="6" name="Text Placeholder 5"/>
          <p:cNvSpPr>
            <a:spLocks noGrp="1"/>
          </p:cNvSpPr>
          <p:nvPr>
            <p:ph type="body" sz="quarter" idx="10"/>
          </p:nvPr>
        </p:nvSpPr>
        <p:spPr>
          <a:xfrm>
            <a:off x="277003" y="1439862"/>
            <a:ext cx="11887200" cy="2708434"/>
          </a:xfrm>
        </p:spPr>
        <p:txBody>
          <a:bodyPr/>
          <a:lstStyle/>
          <a:p>
            <a:r>
              <a:rPr lang="en-US" dirty="0"/>
              <a:t>New Regions</a:t>
            </a:r>
          </a:p>
          <a:p>
            <a:pPr lvl="1"/>
            <a:r>
              <a:rPr lang="en-US" dirty="0"/>
              <a:t>Australia (East, Southeast)</a:t>
            </a:r>
          </a:p>
          <a:p>
            <a:pPr lvl="1"/>
            <a:r>
              <a:rPr lang="en-US" dirty="0"/>
              <a:t>Japan (East, West)</a:t>
            </a:r>
          </a:p>
          <a:p>
            <a:pPr lvl="1"/>
            <a:r>
              <a:rPr lang="en-US" dirty="0"/>
              <a:t>Germany (Central, Northeast) – Preview</a:t>
            </a:r>
            <a:br>
              <a:rPr lang="en-US" dirty="0"/>
            </a:br>
            <a:endParaRPr lang="en-US" dirty="0"/>
          </a:p>
          <a:p>
            <a:pPr lvl="0"/>
            <a:r>
              <a:rPr lang="en-US" dirty="0">
                <a:gradFill>
                  <a:gsLst>
                    <a:gs pos="1250">
                      <a:srgbClr val="0078D7"/>
                    </a:gs>
                    <a:gs pos="99000">
                      <a:srgbClr val="0078D7"/>
                    </a:gs>
                  </a:gsLst>
                  <a:lin ang="5400000" scaled="0"/>
                </a:gradFill>
              </a:rPr>
              <a:t>Roadmap</a:t>
            </a:r>
          </a:p>
        </p:txBody>
      </p:sp>
      <p:graphicFrame>
        <p:nvGraphicFramePr>
          <p:cNvPr id="4" name="Table 3"/>
          <p:cNvGraphicFramePr>
            <a:graphicFrameLocks noGrp="1"/>
          </p:cNvGraphicFramePr>
          <p:nvPr>
            <p:extLst/>
          </p:nvPr>
        </p:nvGraphicFramePr>
        <p:xfrm>
          <a:off x="161521" y="4183062"/>
          <a:ext cx="12115800" cy="1336137"/>
        </p:xfrm>
        <a:graphic>
          <a:graphicData uri="http://schemas.openxmlformats.org/drawingml/2006/table">
            <a:tbl>
              <a:tblPr firstRow="1" bandRow="1">
                <a:tableStyleId>{69012ECD-51FC-41F1-AA8D-1B2483CD663E}</a:tableStyleId>
              </a:tblPr>
              <a:tblGrid>
                <a:gridCol w="1066800">
                  <a:extLst>
                    <a:ext uri="{9D8B030D-6E8A-4147-A177-3AD203B41FA5}">
                      <a16:colId xmlns:a16="http://schemas.microsoft.com/office/drawing/2014/main" val="3885044462"/>
                    </a:ext>
                  </a:extLst>
                </a:gridCol>
                <a:gridCol w="1096963">
                  <a:extLst>
                    <a:ext uri="{9D8B030D-6E8A-4147-A177-3AD203B41FA5}">
                      <a16:colId xmlns:a16="http://schemas.microsoft.com/office/drawing/2014/main" val="4070679272"/>
                    </a:ext>
                  </a:extLst>
                </a:gridCol>
                <a:gridCol w="1112520">
                  <a:extLst>
                    <a:ext uri="{9D8B030D-6E8A-4147-A177-3AD203B41FA5}">
                      <a16:colId xmlns:a16="http://schemas.microsoft.com/office/drawing/2014/main" val="3248553232"/>
                    </a:ext>
                  </a:extLst>
                </a:gridCol>
                <a:gridCol w="1112520">
                  <a:extLst>
                    <a:ext uri="{9D8B030D-6E8A-4147-A177-3AD203B41FA5}">
                      <a16:colId xmlns:a16="http://schemas.microsoft.com/office/drawing/2014/main" val="2509746167"/>
                    </a:ext>
                  </a:extLst>
                </a:gridCol>
                <a:gridCol w="1112520">
                  <a:extLst>
                    <a:ext uri="{9D8B030D-6E8A-4147-A177-3AD203B41FA5}">
                      <a16:colId xmlns:a16="http://schemas.microsoft.com/office/drawing/2014/main" val="2984232843"/>
                    </a:ext>
                  </a:extLst>
                </a:gridCol>
                <a:gridCol w="1127760">
                  <a:extLst>
                    <a:ext uri="{9D8B030D-6E8A-4147-A177-3AD203B41FA5}">
                      <a16:colId xmlns:a16="http://schemas.microsoft.com/office/drawing/2014/main" val="3315312574"/>
                    </a:ext>
                  </a:extLst>
                </a:gridCol>
                <a:gridCol w="1115631">
                  <a:extLst>
                    <a:ext uri="{9D8B030D-6E8A-4147-A177-3AD203B41FA5}">
                      <a16:colId xmlns:a16="http://schemas.microsoft.com/office/drawing/2014/main" val="853106107"/>
                    </a:ext>
                  </a:extLst>
                </a:gridCol>
                <a:gridCol w="1066800">
                  <a:extLst>
                    <a:ext uri="{9D8B030D-6E8A-4147-A177-3AD203B41FA5}">
                      <a16:colId xmlns:a16="http://schemas.microsoft.com/office/drawing/2014/main" val="1462849463"/>
                    </a:ext>
                  </a:extLst>
                </a:gridCol>
                <a:gridCol w="1143000">
                  <a:extLst>
                    <a:ext uri="{9D8B030D-6E8A-4147-A177-3AD203B41FA5}">
                      <a16:colId xmlns:a16="http://schemas.microsoft.com/office/drawing/2014/main" val="3138473545"/>
                    </a:ext>
                  </a:extLst>
                </a:gridCol>
                <a:gridCol w="1094486">
                  <a:extLst>
                    <a:ext uri="{9D8B030D-6E8A-4147-A177-3AD203B41FA5}">
                      <a16:colId xmlns:a16="http://schemas.microsoft.com/office/drawing/2014/main" val="1521461019"/>
                    </a:ext>
                  </a:extLst>
                </a:gridCol>
                <a:gridCol w="1066800">
                  <a:extLst>
                    <a:ext uri="{9D8B030D-6E8A-4147-A177-3AD203B41FA5}">
                      <a16:colId xmlns:a16="http://schemas.microsoft.com/office/drawing/2014/main" val="2432701721"/>
                    </a:ext>
                  </a:extLst>
                </a:gridCol>
              </a:tblGrid>
              <a:tr h="445379">
                <a:tc>
                  <a:txBody>
                    <a:bodyPr/>
                    <a:lstStyle/>
                    <a:p>
                      <a:endParaRPr lang="en-US" sz="1600" dirty="0">
                        <a:solidFill>
                          <a:schemeClr val="bg1"/>
                        </a:solidFill>
                        <a:latin typeface="+mj-lt"/>
                      </a:endParaRPr>
                    </a:p>
                  </a:txBody>
                  <a:tcPr>
                    <a:lnB w="12700" cap="flat" cmpd="sng" algn="ctr">
                      <a:solidFill>
                        <a:schemeClr val="tx1"/>
                      </a:solidFill>
                      <a:prstDash val="solid"/>
                      <a:round/>
                      <a:headEnd type="none" w="med" len="med"/>
                      <a:tailEnd type="none" w="med" len="med"/>
                    </a:lnB>
                  </a:tcPr>
                </a:tc>
                <a:tc>
                  <a:txBody>
                    <a:bodyPr/>
                    <a:lstStyle/>
                    <a:p>
                      <a:r>
                        <a:rPr lang="en-US" sz="1800" b="1" kern="1200" dirty="0">
                          <a:solidFill>
                            <a:schemeClr val="bg1"/>
                          </a:solidFill>
                          <a:latin typeface="+mj-lt"/>
                          <a:ea typeface="+mn-ea"/>
                          <a:cs typeface="+mn-cs"/>
                        </a:rPr>
                        <a:t>US</a:t>
                      </a:r>
                    </a:p>
                  </a:txBody>
                  <a:tcPr>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latin typeface="+mj-lt"/>
                        </a:rPr>
                        <a:t>Europe</a:t>
                      </a:r>
                    </a:p>
                  </a:txBody>
                  <a:tcPr>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latin typeface="+mj-lt"/>
                        </a:rPr>
                        <a:t>APAC</a:t>
                      </a:r>
                    </a:p>
                  </a:txBody>
                  <a:tcPr>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latin typeface="+mj-lt"/>
                        </a:rPr>
                        <a:t>Japan</a:t>
                      </a:r>
                    </a:p>
                  </a:txBody>
                  <a:tcPr>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latin typeface="+mj-lt"/>
                        </a:rPr>
                        <a:t>Australia</a:t>
                      </a:r>
                    </a:p>
                  </a:txBody>
                  <a:tcPr>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latin typeface="+mj-lt"/>
                        </a:rPr>
                        <a:t>LATAM</a:t>
                      </a:r>
                    </a:p>
                  </a:txBody>
                  <a:tcPr>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latin typeface="+mj-lt"/>
                        </a:rPr>
                        <a:t>China</a:t>
                      </a:r>
                    </a:p>
                  </a:txBody>
                  <a:tcPr>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latin typeface="+mj-lt"/>
                        </a:rPr>
                        <a:t>Germany</a:t>
                      </a:r>
                    </a:p>
                  </a:txBody>
                  <a:tcPr>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latin typeface="+mj-lt"/>
                        </a:rPr>
                        <a:t>India</a:t>
                      </a:r>
                    </a:p>
                  </a:txBody>
                  <a:tcPr>
                    <a:lnB w="12700" cap="flat" cmpd="sng" algn="ctr">
                      <a:solidFill>
                        <a:schemeClr val="tx1"/>
                      </a:solidFill>
                      <a:prstDash val="solid"/>
                      <a:round/>
                      <a:headEnd type="none" w="med" len="med"/>
                      <a:tailEnd type="none" w="med" len="med"/>
                    </a:lnB>
                  </a:tcPr>
                </a:tc>
                <a:tc>
                  <a:txBody>
                    <a:bodyPr/>
                    <a:lstStyle/>
                    <a:p>
                      <a:r>
                        <a:rPr lang="en-US" sz="1800" dirty="0">
                          <a:solidFill>
                            <a:schemeClr val="bg1"/>
                          </a:solidFill>
                          <a:latin typeface="+mj-lt"/>
                        </a:rPr>
                        <a:t>UK</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533851"/>
                  </a:ext>
                </a:extLst>
              </a:tr>
              <a:tr h="445379">
                <a:tc>
                  <a:txBody>
                    <a:bodyPr/>
                    <a:lstStyle/>
                    <a:p>
                      <a:r>
                        <a:rPr lang="en-US" sz="1800" kern="1200" spc="0" baseline="0" dirty="0">
                          <a:gradFill>
                            <a:gsLst>
                              <a:gs pos="1250">
                                <a:schemeClr val="tx1"/>
                              </a:gs>
                              <a:gs pos="100000">
                                <a:schemeClr val="tx1"/>
                              </a:gs>
                            </a:gsLst>
                            <a:lin ang="5400000" scaled="0"/>
                          </a:gradFill>
                          <a:latin typeface="+mn-lt"/>
                          <a:ea typeface="+mn-ea"/>
                          <a:cs typeface="+mn-cs"/>
                        </a:rPr>
                        <a:t>IoT Hub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7969304"/>
                  </a:ext>
                </a:extLst>
              </a:tr>
              <a:tr h="445379">
                <a:tc>
                  <a:txBody>
                    <a:bodyPr/>
                    <a:lstStyle/>
                    <a:p>
                      <a:r>
                        <a:rPr lang="en-US" sz="1800" kern="1200" spc="0" baseline="0" dirty="0">
                          <a:gradFill>
                            <a:gsLst>
                              <a:gs pos="1250">
                                <a:schemeClr val="tx1"/>
                              </a:gs>
                              <a:gs pos="100000">
                                <a:schemeClr val="tx1"/>
                              </a:gs>
                            </a:gsLst>
                            <a:lin ang="5400000" scaled="0"/>
                          </a:gradFill>
                          <a:latin typeface="+mn-lt"/>
                          <a:ea typeface="+mn-ea"/>
                          <a:cs typeface="+mn-cs"/>
                        </a:rPr>
                        <a:t>IoT Suite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2016 Q4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kern="1200" spc="0" baseline="0" dirty="0">
                          <a:gradFill>
                            <a:gsLst>
                              <a:gs pos="1250">
                                <a:schemeClr val="tx1"/>
                              </a:gs>
                              <a:gs pos="100000">
                                <a:schemeClr val="tx1"/>
                              </a:gs>
                            </a:gsLst>
                            <a:lin ang="5400000" scaled="0"/>
                          </a:gradFill>
                          <a:latin typeface="+mn-lt"/>
                          <a:ea typeface="+mn-ea"/>
                          <a:cs typeface="+mn-cs"/>
                        </a:rPr>
                        <a:t>2017 H1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8035861"/>
                  </a:ext>
                </a:extLst>
              </a:tr>
            </a:tbl>
          </a:graphicData>
        </a:graphic>
      </p:graphicFrame>
    </p:spTree>
    <p:extLst>
      <p:ext uri="{BB962C8B-B14F-4D97-AF65-F5344CB8AC3E}">
        <p14:creationId xmlns:p14="http://schemas.microsoft.com/office/powerpoint/2010/main" val="26925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bwMode="auto">
          <a:xfrm>
            <a:off x="882" y="497"/>
            <a:ext cx="2804551" cy="6993533"/>
          </a:xfrm>
          <a:prstGeom prst="rect">
            <a:avLst/>
          </a:prstGeom>
          <a:solidFill>
            <a:schemeClr val="accent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2693" y="2900011"/>
            <a:ext cx="2670985" cy="1194504"/>
          </a:xfrm>
        </p:spPr>
        <p:txBody>
          <a:bodyPr anchor="ctr"/>
          <a:lstStyle/>
          <a:p>
            <a:r>
              <a:rPr lang="en-US" sz="3264" dirty="0">
                <a:solidFill>
                  <a:schemeClr val="bg1"/>
                </a:solidFill>
                <a:cs typeface="Segoe UI Semilight" panose="020B0402040204020203" pitchFamily="34" charset="0"/>
              </a:rPr>
              <a:t>Customer Momentum</a:t>
            </a:r>
            <a:br>
              <a:rPr lang="en-US" sz="3264" dirty="0">
                <a:solidFill>
                  <a:schemeClr val="bg1"/>
                </a:solidFill>
                <a:cs typeface="Segoe UI Semilight" panose="020B0402040204020203" pitchFamily="34" charset="0"/>
              </a:rPr>
            </a:br>
            <a:br>
              <a:rPr lang="en-US" sz="3264" dirty="0">
                <a:solidFill>
                  <a:schemeClr val="bg1"/>
                </a:solidFill>
                <a:cs typeface="Segoe UI Semilight" panose="020B0402040204020203" pitchFamily="34" charset="0"/>
              </a:rPr>
            </a:br>
            <a:r>
              <a:rPr lang="en-US" sz="3264" dirty="0">
                <a:solidFill>
                  <a:schemeClr val="bg1"/>
                </a:solidFill>
                <a:cs typeface="Segoe UI Semilight" panose="020B0402040204020203" pitchFamily="34" charset="0"/>
              </a:rPr>
              <a:t>Manufacturing Customers</a:t>
            </a:r>
          </a:p>
        </p:txBody>
      </p:sp>
      <p:sp>
        <p:nvSpPr>
          <p:cNvPr id="148" name="Rectangle 147"/>
          <p:cNvSpPr/>
          <p:nvPr/>
        </p:nvSpPr>
        <p:spPr bwMode="auto">
          <a:xfrm>
            <a:off x="3173915" y="739290"/>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Rectangle 95"/>
          <p:cNvSpPr/>
          <p:nvPr/>
        </p:nvSpPr>
        <p:spPr bwMode="auto">
          <a:xfrm>
            <a:off x="5005476" y="746081"/>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96"/>
          <p:cNvSpPr/>
          <p:nvPr/>
        </p:nvSpPr>
        <p:spPr bwMode="auto">
          <a:xfrm>
            <a:off x="6809070" y="746081"/>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Rectangle 102"/>
          <p:cNvSpPr/>
          <p:nvPr/>
        </p:nvSpPr>
        <p:spPr bwMode="auto">
          <a:xfrm>
            <a:off x="8641153" y="739290"/>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3173915" y="2612717"/>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p:cNvSpPr/>
          <p:nvPr/>
        </p:nvSpPr>
        <p:spPr bwMode="auto">
          <a:xfrm>
            <a:off x="5014999" y="261271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p:cNvSpPr/>
          <p:nvPr/>
        </p:nvSpPr>
        <p:spPr bwMode="auto">
          <a:xfrm>
            <a:off x="6818594" y="261271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p:cNvSpPr/>
          <p:nvPr/>
        </p:nvSpPr>
        <p:spPr bwMode="auto">
          <a:xfrm>
            <a:off x="8650676" y="2605925"/>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p:cNvSpPr/>
          <p:nvPr/>
        </p:nvSpPr>
        <p:spPr bwMode="auto">
          <a:xfrm>
            <a:off x="3173915" y="4497647"/>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p:cNvSpPr/>
          <p:nvPr/>
        </p:nvSpPr>
        <p:spPr bwMode="auto">
          <a:xfrm>
            <a:off x="5014999" y="449764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Rectangle 111"/>
          <p:cNvSpPr/>
          <p:nvPr/>
        </p:nvSpPr>
        <p:spPr bwMode="auto">
          <a:xfrm>
            <a:off x="6818594" y="449764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8650676" y="449085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Rectangle 27"/>
          <p:cNvSpPr/>
          <p:nvPr/>
        </p:nvSpPr>
        <p:spPr bwMode="auto">
          <a:xfrm>
            <a:off x="10454271" y="739290"/>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p:cNvSpPr/>
          <p:nvPr/>
        </p:nvSpPr>
        <p:spPr bwMode="auto">
          <a:xfrm>
            <a:off x="10463794" y="2605925"/>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p:cNvSpPr/>
          <p:nvPr/>
        </p:nvSpPr>
        <p:spPr bwMode="auto">
          <a:xfrm>
            <a:off x="10463794" y="449085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119" y="1444468"/>
            <a:ext cx="1257041" cy="670422"/>
          </a:xfrm>
          <a:prstGeom prst="rect">
            <a:avLst/>
          </a:prstGeom>
        </p:spPr>
      </p:pic>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l="11165" t="15824" r="10646" b="19264"/>
          <a:stretch/>
        </p:blipFill>
        <p:spPr>
          <a:xfrm>
            <a:off x="6873470" y="1006542"/>
            <a:ext cx="1495053" cy="1086028"/>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19889" y="1611348"/>
            <a:ext cx="1511663" cy="288216"/>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3989" y="3163784"/>
            <a:ext cx="1531511" cy="954499"/>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20102" r="23996"/>
          <a:stretch/>
        </p:blipFill>
        <p:spPr>
          <a:xfrm>
            <a:off x="5166252" y="2793111"/>
            <a:ext cx="1250201" cy="1259824"/>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31227"/>
          <a:stretch/>
        </p:blipFill>
        <p:spPr>
          <a:xfrm>
            <a:off x="5010498" y="1271881"/>
            <a:ext cx="1613809" cy="55535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2179" y="874977"/>
            <a:ext cx="1521800" cy="1349158"/>
          </a:xfrm>
          <a:prstGeom prst="rect">
            <a:avLst/>
          </a:prstGeom>
        </p:spPr>
      </p:pic>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71304" y="3251610"/>
            <a:ext cx="1476056" cy="342826"/>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31227" r="32080"/>
          <a:stretch/>
        </p:blipFill>
        <p:spPr>
          <a:xfrm>
            <a:off x="8795649" y="2672581"/>
            <a:ext cx="983437" cy="1500885"/>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62126" y="4910700"/>
            <a:ext cx="1493922" cy="794426"/>
          </a:xfrm>
          <a:prstGeom prst="rect">
            <a:avLst/>
          </a:prstGeom>
        </p:spPr>
      </p:pic>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52802" y="5100587"/>
            <a:ext cx="1571505" cy="463100"/>
          </a:xfrm>
          <a:prstGeom prst="rect">
            <a:avLst/>
          </a:prstGeom>
        </p:spPr>
      </p:pic>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20651" y="5115770"/>
            <a:ext cx="1493328" cy="384288"/>
          </a:xfrm>
          <a:prstGeom prst="rect">
            <a:avLst/>
          </a:prstGeom>
        </p:spPr>
      </p:pic>
      <p:pic>
        <p:nvPicPr>
          <p:cNvPr id="18" name="Picture 17"/>
          <p:cNvPicPr>
            <a:picLocks noChangeAspect="1"/>
          </p:cNvPicPr>
          <p:nvPr/>
        </p:nvPicPr>
        <p:blipFill rotWithShape="1">
          <a:blip r:embed="rId15">
            <a:extLst>
              <a:ext uri="{28A0092B-C50C-407E-A947-70E740481C1C}">
                <a14:useLocalDpi xmlns:a14="http://schemas.microsoft.com/office/drawing/2010/main" val="0"/>
              </a:ext>
            </a:extLst>
          </a:blip>
          <a:srcRect l="21080" t="27654" r="20008" b="37308"/>
          <a:stretch/>
        </p:blipFill>
        <p:spPr>
          <a:xfrm>
            <a:off x="10519888" y="4980080"/>
            <a:ext cx="1471904" cy="655666"/>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482758" y="3237676"/>
            <a:ext cx="1548794" cy="370695"/>
          </a:xfrm>
          <a:prstGeom prst="rect">
            <a:avLst/>
          </a:prstGeom>
        </p:spPr>
      </p:pic>
      <p:pic>
        <p:nvPicPr>
          <p:cNvPr id="4" name="Picture 3"/>
          <p:cNvPicPr>
            <a:picLocks noChangeAspect="1"/>
          </p:cNvPicPr>
          <p:nvPr/>
        </p:nvPicPr>
        <p:blipFill>
          <a:blip r:embed="rId17"/>
          <a:stretch>
            <a:fillRect/>
          </a:stretch>
        </p:blipFill>
        <p:spPr>
          <a:xfrm>
            <a:off x="6843641" y="4757219"/>
            <a:ext cx="1554970" cy="1166227"/>
          </a:xfrm>
          <a:prstGeom prst="rect">
            <a:avLst/>
          </a:prstGeom>
        </p:spPr>
      </p:pic>
    </p:spTree>
    <p:extLst>
      <p:ext uri="{BB962C8B-B14F-4D97-AF65-F5344CB8AC3E}">
        <p14:creationId xmlns:p14="http://schemas.microsoft.com/office/powerpoint/2010/main" val="10997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bwMode="auto">
          <a:xfrm>
            <a:off x="882" y="497"/>
            <a:ext cx="2804551" cy="6993533"/>
          </a:xfrm>
          <a:prstGeom prst="rect">
            <a:avLst/>
          </a:prstGeom>
          <a:solidFill>
            <a:schemeClr val="accent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2693" y="2900011"/>
            <a:ext cx="2670985" cy="1194504"/>
          </a:xfrm>
        </p:spPr>
        <p:txBody>
          <a:bodyPr anchor="ctr"/>
          <a:lstStyle/>
          <a:p>
            <a:r>
              <a:rPr lang="en-US" sz="3264" dirty="0">
                <a:solidFill>
                  <a:schemeClr val="bg1"/>
                </a:solidFill>
                <a:cs typeface="Segoe UI Semilight" panose="020B0402040204020203" pitchFamily="34" charset="0"/>
              </a:rPr>
              <a:t>Customer Momentum</a:t>
            </a:r>
            <a:br>
              <a:rPr lang="en-US" sz="3264" dirty="0">
                <a:solidFill>
                  <a:schemeClr val="bg1"/>
                </a:solidFill>
                <a:cs typeface="Segoe UI Semilight" panose="020B0402040204020203" pitchFamily="34" charset="0"/>
              </a:rPr>
            </a:br>
            <a:br>
              <a:rPr lang="en-US" sz="3264" dirty="0">
                <a:solidFill>
                  <a:schemeClr val="bg1"/>
                </a:solidFill>
                <a:cs typeface="Segoe UI Semilight" panose="020B0402040204020203" pitchFamily="34" charset="0"/>
              </a:rPr>
            </a:br>
            <a:r>
              <a:rPr lang="en-US" sz="3264" dirty="0">
                <a:solidFill>
                  <a:schemeClr val="bg1"/>
                </a:solidFill>
                <a:cs typeface="Segoe UI Semilight" panose="020B0402040204020203" pitchFamily="34" charset="0"/>
              </a:rPr>
              <a:t>Retail, Healthcare, &amp;</a:t>
            </a:r>
            <a:br>
              <a:rPr lang="en-US" sz="3264" dirty="0">
                <a:solidFill>
                  <a:schemeClr val="bg1"/>
                </a:solidFill>
                <a:cs typeface="Segoe UI Semilight" panose="020B0402040204020203" pitchFamily="34" charset="0"/>
              </a:rPr>
            </a:br>
            <a:r>
              <a:rPr lang="en-US" sz="3264" dirty="0">
                <a:solidFill>
                  <a:schemeClr val="bg1"/>
                </a:solidFill>
                <a:cs typeface="Segoe UI Semilight" panose="020B0402040204020203" pitchFamily="34" charset="0"/>
              </a:rPr>
              <a:t>Transportation Customers</a:t>
            </a:r>
          </a:p>
        </p:txBody>
      </p:sp>
      <p:sp>
        <p:nvSpPr>
          <p:cNvPr id="148" name="Rectangle 147"/>
          <p:cNvSpPr/>
          <p:nvPr/>
        </p:nvSpPr>
        <p:spPr bwMode="auto">
          <a:xfrm>
            <a:off x="3173915" y="739290"/>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Rectangle 95"/>
          <p:cNvSpPr/>
          <p:nvPr/>
        </p:nvSpPr>
        <p:spPr bwMode="auto">
          <a:xfrm>
            <a:off x="5005476" y="746081"/>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96"/>
          <p:cNvSpPr/>
          <p:nvPr/>
        </p:nvSpPr>
        <p:spPr bwMode="auto">
          <a:xfrm>
            <a:off x="6809070" y="746081"/>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Rectangle 102"/>
          <p:cNvSpPr/>
          <p:nvPr/>
        </p:nvSpPr>
        <p:spPr bwMode="auto">
          <a:xfrm>
            <a:off x="8607552" y="746081"/>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3173915" y="2612717"/>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p:cNvSpPr/>
          <p:nvPr/>
        </p:nvSpPr>
        <p:spPr bwMode="auto">
          <a:xfrm>
            <a:off x="5014999" y="261271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p:cNvSpPr/>
          <p:nvPr/>
        </p:nvSpPr>
        <p:spPr bwMode="auto">
          <a:xfrm>
            <a:off x="6818594" y="261271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p:cNvSpPr/>
          <p:nvPr/>
        </p:nvSpPr>
        <p:spPr bwMode="auto">
          <a:xfrm>
            <a:off x="8650676" y="2605925"/>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p:cNvSpPr/>
          <p:nvPr/>
        </p:nvSpPr>
        <p:spPr bwMode="auto">
          <a:xfrm>
            <a:off x="3173915" y="4497647"/>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p:cNvSpPr/>
          <p:nvPr/>
        </p:nvSpPr>
        <p:spPr bwMode="auto">
          <a:xfrm>
            <a:off x="5014999" y="449764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Rectangle 111"/>
          <p:cNvSpPr/>
          <p:nvPr/>
        </p:nvSpPr>
        <p:spPr bwMode="auto">
          <a:xfrm>
            <a:off x="6818594" y="449764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8650676" y="449085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Rectangle 27"/>
          <p:cNvSpPr/>
          <p:nvPr/>
        </p:nvSpPr>
        <p:spPr bwMode="auto">
          <a:xfrm>
            <a:off x="10454271" y="739290"/>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p:cNvSpPr/>
          <p:nvPr/>
        </p:nvSpPr>
        <p:spPr bwMode="auto">
          <a:xfrm>
            <a:off x="10463794" y="2605925"/>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p:cNvSpPr/>
          <p:nvPr/>
        </p:nvSpPr>
        <p:spPr bwMode="auto">
          <a:xfrm>
            <a:off x="10463794" y="4490856"/>
            <a:ext cx="1623855" cy="162053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3308346" y="1002861"/>
            <a:ext cx="1382436" cy="1067999"/>
          </a:xfrm>
          <a:prstGeom prst="rect">
            <a:avLst/>
          </a:prstGeom>
        </p:spPr>
      </p:pic>
      <p:pic>
        <p:nvPicPr>
          <p:cNvPr id="5" name="Picture 4"/>
          <p:cNvPicPr>
            <a:picLocks noChangeAspect="1"/>
          </p:cNvPicPr>
          <p:nvPr/>
        </p:nvPicPr>
        <p:blipFill>
          <a:blip r:embed="rId4"/>
          <a:stretch>
            <a:fillRect/>
          </a:stretch>
        </p:blipFill>
        <p:spPr>
          <a:xfrm>
            <a:off x="5022277" y="861402"/>
            <a:ext cx="1572330" cy="543319"/>
          </a:xfrm>
          <a:prstGeom prst="rect">
            <a:avLst/>
          </a:prstGeom>
        </p:spPr>
      </p:pic>
      <p:pic>
        <p:nvPicPr>
          <p:cNvPr id="6" name="Picture 5"/>
          <p:cNvPicPr>
            <a:picLocks noChangeAspect="1"/>
          </p:cNvPicPr>
          <p:nvPr/>
        </p:nvPicPr>
        <p:blipFill>
          <a:blip r:embed="rId5"/>
          <a:stretch>
            <a:fillRect/>
          </a:stretch>
        </p:blipFill>
        <p:spPr>
          <a:xfrm>
            <a:off x="5022278" y="1529531"/>
            <a:ext cx="1536408" cy="694604"/>
          </a:xfrm>
          <a:prstGeom prst="rect">
            <a:avLst/>
          </a:prstGeom>
        </p:spPr>
      </p:pic>
      <p:pic>
        <p:nvPicPr>
          <p:cNvPr id="12" name="Picture 11"/>
          <p:cNvPicPr>
            <a:picLocks noChangeAspect="1"/>
          </p:cNvPicPr>
          <p:nvPr/>
        </p:nvPicPr>
        <p:blipFill>
          <a:blip r:embed="rId6"/>
          <a:stretch>
            <a:fillRect/>
          </a:stretch>
        </p:blipFill>
        <p:spPr>
          <a:xfrm>
            <a:off x="10600746" y="2750740"/>
            <a:ext cx="1330903" cy="1330903"/>
          </a:xfrm>
          <a:prstGeom prst="rect">
            <a:avLst/>
          </a:prstGeom>
        </p:spPr>
      </p:pic>
      <p:pic>
        <p:nvPicPr>
          <p:cNvPr id="14" name="Picture 13"/>
          <p:cNvPicPr>
            <a:picLocks noChangeAspect="1"/>
          </p:cNvPicPr>
          <p:nvPr/>
        </p:nvPicPr>
        <p:blipFill>
          <a:blip r:embed="rId7"/>
          <a:stretch>
            <a:fillRect/>
          </a:stretch>
        </p:blipFill>
        <p:spPr>
          <a:xfrm>
            <a:off x="5128513" y="3302868"/>
            <a:ext cx="1396825" cy="385106"/>
          </a:xfrm>
          <a:prstGeom prst="rect">
            <a:avLst/>
          </a:prstGeom>
        </p:spPr>
      </p:pic>
      <p:pic>
        <p:nvPicPr>
          <p:cNvPr id="35" name="Picture 34"/>
          <p:cNvPicPr>
            <a:picLocks noChangeAspect="1"/>
          </p:cNvPicPr>
          <p:nvPr/>
        </p:nvPicPr>
        <p:blipFill>
          <a:blip r:embed="rId8"/>
          <a:stretch>
            <a:fillRect/>
          </a:stretch>
        </p:blipFill>
        <p:spPr>
          <a:xfrm>
            <a:off x="8672377" y="1029685"/>
            <a:ext cx="1482510" cy="847148"/>
          </a:xfrm>
          <a:prstGeom prst="rect">
            <a:avLst/>
          </a:prstGeom>
        </p:spPr>
      </p:pic>
      <p:pic>
        <p:nvPicPr>
          <p:cNvPr id="36" name="Picture 35"/>
          <p:cNvPicPr>
            <a:picLocks noChangeAspect="1"/>
          </p:cNvPicPr>
          <p:nvPr/>
        </p:nvPicPr>
        <p:blipFill>
          <a:blip r:embed="rId9"/>
          <a:stretch>
            <a:fillRect/>
          </a:stretch>
        </p:blipFill>
        <p:spPr>
          <a:xfrm>
            <a:off x="10519738" y="711492"/>
            <a:ext cx="1554339" cy="1554339"/>
          </a:xfrm>
          <a:prstGeom prst="rect">
            <a:avLst/>
          </a:prstGeom>
        </p:spPr>
      </p:pic>
      <p:pic>
        <p:nvPicPr>
          <p:cNvPr id="4" name="Picture 3"/>
          <p:cNvPicPr>
            <a:picLocks noChangeAspect="1"/>
          </p:cNvPicPr>
          <p:nvPr/>
        </p:nvPicPr>
        <p:blipFill>
          <a:blip r:embed="rId10"/>
          <a:stretch>
            <a:fillRect/>
          </a:stretch>
        </p:blipFill>
        <p:spPr>
          <a:xfrm>
            <a:off x="3159548" y="2805236"/>
            <a:ext cx="1380372" cy="1380372"/>
          </a:xfrm>
          <a:prstGeom prst="rect">
            <a:avLst/>
          </a:prstGeom>
        </p:spPr>
      </p:pic>
      <p:pic>
        <p:nvPicPr>
          <p:cNvPr id="37" name="Picture 36"/>
          <p:cNvPicPr>
            <a:picLocks noChangeAspect="1"/>
          </p:cNvPicPr>
          <p:nvPr/>
        </p:nvPicPr>
        <p:blipFill>
          <a:blip r:embed="rId11"/>
          <a:stretch>
            <a:fillRect/>
          </a:stretch>
        </p:blipFill>
        <p:spPr>
          <a:xfrm>
            <a:off x="6997813" y="954830"/>
            <a:ext cx="1189452" cy="1189452"/>
          </a:xfrm>
          <a:prstGeom prst="rect">
            <a:avLst/>
          </a:prstGeom>
        </p:spPr>
      </p:pic>
      <p:pic>
        <p:nvPicPr>
          <p:cNvPr id="22530" name="Picture 2" descr="http://r1.myprintresource.com/files/base/CGN/image/2015/09/16x9/1280x720/nexcom_usa_logo.55e700fe84c2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82301" y="3037608"/>
            <a:ext cx="1477391" cy="8306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3"/>
          <a:stretch>
            <a:fillRect/>
          </a:stretch>
        </p:blipFill>
        <p:spPr>
          <a:xfrm>
            <a:off x="3210008" y="4774188"/>
            <a:ext cx="1557904" cy="1049892"/>
          </a:xfrm>
          <a:prstGeom prst="rect">
            <a:avLst/>
          </a:prstGeom>
        </p:spPr>
      </p:pic>
      <p:pic>
        <p:nvPicPr>
          <p:cNvPr id="10" name="Picture 9"/>
          <p:cNvPicPr>
            <a:picLocks noChangeAspect="1"/>
          </p:cNvPicPr>
          <p:nvPr/>
        </p:nvPicPr>
        <p:blipFill>
          <a:blip r:embed="rId14"/>
          <a:stretch>
            <a:fillRect/>
          </a:stretch>
        </p:blipFill>
        <p:spPr>
          <a:xfrm>
            <a:off x="10485424" y="4890387"/>
            <a:ext cx="1575568" cy="835051"/>
          </a:xfrm>
          <a:prstGeom prst="rect">
            <a:avLst/>
          </a:prstGeom>
        </p:spPr>
      </p:pic>
      <p:pic>
        <p:nvPicPr>
          <p:cNvPr id="19" name="Picture 18"/>
          <p:cNvPicPr>
            <a:picLocks noChangeAspect="1"/>
          </p:cNvPicPr>
          <p:nvPr/>
        </p:nvPicPr>
        <p:blipFill>
          <a:blip r:embed="rId15"/>
          <a:stretch>
            <a:fillRect/>
          </a:stretch>
        </p:blipFill>
        <p:spPr>
          <a:xfrm>
            <a:off x="8735484" y="4762474"/>
            <a:ext cx="1483851" cy="1073319"/>
          </a:xfrm>
          <a:prstGeom prst="rect">
            <a:avLst/>
          </a:prstGeom>
        </p:spPr>
      </p:pic>
      <p:pic>
        <p:nvPicPr>
          <p:cNvPr id="22" name="Picture 21"/>
          <p:cNvPicPr>
            <a:picLocks noChangeAspect="1"/>
          </p:cNvPicPr>
          <p:nvPr/>
        </p:nvPicPr>
        <p:blipFill>
          <a:blip r:embed="rId16"/>
          <a:stretch>
            <a:fillRect/>
          </a:stretch>
        </p:blipFill>
        <p:spPr>
          <a:xfrm>
            <a:off x="8758335" y="2920458"/>
            <a:ext cx="1408108" cy="1056080"/>
          </a:xfrm>
          <a:prstGeom prst="rect">
            <a:avLst/>
          </a:prstGeom>
        </p:spPr>
      </p:pic>
      <p:pic>
        <p:nvPicPr>
          <p:cNvPr id="23" name="Picture 22"/>
          <p:cNvPicPr>
            <a:picLocks noChangeAspect="1"/>
          </p:cNvPicPr>
          <p:nvPr/>
        </p:nvPicPr>
        <p:blipFill>
          <a:blip r:embed="rId17"/>
          <a:stretch>
            <a:fillRect/>
          </a:stretch>
        </p:blipFill>
        <p:spPr>
          <a:xfrm>
            <a:off x="6886029" y="4768200"/>
            <a:ext cx="1486807" cy="916864"/>
          </a:xfrm>
          <a:prstGeom prst="rect">
            <a:avLst/>
          </a:prstGeom>
        </p:spPr>
      </p:pic>
      <p:pic>
        <p:nvPicPr>
          <p:cNvPr id="7" name="Picture 6"/>
          <p:cNvPicPr>
            <a:picLocks noChangeAspect="1"/>
          </p:cNvPicPr>
          <p:nvPr/>
        </p:nvPicPr>
        <p:blipFill>
          <a:blip r:embed="rId18"/>
          <a:stretch>
            <a:fillRect/>
          </a:stretch>
        </p:blipFill>
        <p:spPr>
          <a:xfrm>
            <a:off x="5083755" y="4884541"/>
            <a:ext cx="1501550" cy="840868"/>
          </a:xfrm>
          <a:prstGeom prst="rect">
            <a:avLst/>
          </a:prstGeom>
        </p:spPr>
      </p:pic>
    </p:spTree>
    <p:extLst>
      <p:ext uri="{BB962C8B-B14F-4D97-AF65-F5344CB8AC3E}">
        <p14:creationId xmlns:p14="http://schemas.microsoft.com/office/powerpoint/2010/main" val="292932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42563"/>
          </a:xfrm>
        </p:spPr>
        <p:txBody>
          <a:bodyPr/>
          <a:lstStyle/>
          <a:p>
            <a:r>
              <a:rPr lang="en-US" sz="3200" dirty="0"/>
              <a:t>B861 – Microsoft Vision for IoT: from Windows Devices to Azure</a:t>
            </a:r>
          </a:p>
          <a:p>
            <a:pPr lvl="1"/>
            <a:r>
              <a:rPr lang="en-US" sz="1800" dirty="0"/>
              <a:t>Wednesday – 3:30PM – Marriot Salon 7</a:t>
            </a:r>
          </a:p>
          <a:p>
            <a:r>
              <a:rPr lang="en-US" sz="3200" dirty="0"/>
              <a:t>B844: Developers’ Guide to Connection Devices to Azure IoT</a:t>
            </a:r>
          </a:p>
          <a:p>
            <a:pPr lvl="1"/>
            <a:r>
              <a:rPr lang="en-US" sz="1800" dirty="0"/>
              <a:t>Thursday – 6:30PM – Marriot Salon 8</a:t>
            </a:r>
          </a:p>
          <a:p>
            <a:r>
              <a:rPr lang="en-US" sz="3400" dirty="0"/>
              <a:t>Azure Clinic – Talk to Azure Experts / 3</a:t>
            </a:r>
            <a:r>
              <a:rPr lang="en-US" sz="3400" baseline="30000" dirty="0"/>
              <a:t>rd</a:t>
            </a:r>
            <a:r>
              <a:rPr lang="en-US" sz="3400" dirty="0"/>
              <a:t> Floor</a:t>
            </a:r>
          </a:p>
          <a:p>
            <a:pPr lvl="1"/>
            <a:r>
              <a:rPr lang="en-US" sz="1800" dirty="0"/>
              <a:t>Today until 6:30pm and Friday 9am – 3pm</a:t>
            </a:r>
          </a:p>
          <a:p>
            <a:r>
              <a:rPr lang="en-US" sz="3200" dirty="0"/>
              <a:t>Azure IoT Booth</a:t>
            </a:r>
          </a:p>
          <a:p>
            <a:r>
              <a:rPr lang="en-US" sz="3200" dirty="0"/>
              <a:t>Quick Start Challenges</a:t>
            </a:r>
          </a:p>
        </p:txBody>
      </p:sp>
      <p:sp>
        <p:nvSpPr>
          <p:cNvPr id="3" name="Title 2"/>
          <p:cNvSpPr>
            <a:spLocks noGrp="1"/>
          </p:cNvSpPr>
          <p:nvPr>
            <p:ph type="title"/>
          </p:nvPr>
        </p:nvSpPr>
        <p:spPr/>
        <p:txBody>
          <a:bodyPr/>
          <a:lstStyle/>
          <a:p>
            <a:r>
              <a:rPr lang="en-US" dirty="0"/>
              <a:t>Related sessions and resources at //build</a:t>
            </a:r>
          </a:p>
        </p:txBody>
      </p:sp>
    </p:spTree>
    <p:extLst>
      <p:ext uri="{BB962C8B-B14F-4D97-AF65-F5344CB8AC3E}">
        <p14:creationId xmlns:p14="http://schemas.microsoft.com/office/powerpoint/2010/main" val="22512477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7017" y="2671211"/>
            <a:ext cx="3465008" cy="3465008"/>
          </a:xfrm>
          <a:prstGeom prst="rect">
            <a:avLst/>
          </a:prstGeom>
        </p:spPr>
      </p:pic>
    </p:spTree>
    <p:extLst>
      <p:ext uri="{BB962C8B-B14F-4D97-AF65-F5344CB8AC3E}">
        <p14:creationId xmlns:p14="http://schemas.microsoft.com/office/powerpoint/2010/main" val="4216042574"/>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2048" y="233152"/>
            <a:ext cx="11913973" cy="678031"/>
          </a:xfrm>
        </p:spPr>
        <p:txBody>
          <a:bodyPr/>
          <a:lstStyle/>
          <a:p>
            <a:r>
              <a:rPr lang="en-US" dirty="0"/>
              <a:t>Device Management at Scale</a:t>
            </a:r>
          </a:p>
        </p:txBody>
      </p:sp>
      <p:sp>
        <p:nvSpPr>
          <p:cNvPr id="23" name="Footer Placeholder 22"/>
          <p:cNvSpPr>
            <a:spLocks noGrp="1"/>
          </p:cNvSpPr>
          <p:nvPr>
            <p:ph type="ftr" sz="quarter" idx="4294967295"/>
          </p:nvPr>
        </p:nvSpPr>
        <p:spPr>
          <a:xfrm>
            <a:off x="6340475" y="1592263"/>
            <a:ext cx="6096000" cy="45243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Microsoft Puget Sound Buildings</a:t>
            </a:r>
          </a:p>
        </p:txBody>
      </p:sp>
      <p:pic>
        <p:nvPicPr>
          <p:cNvPr id="15" name="Picture 14"/>
          <p:cNvPicPr>
            <a:picLocks/>
          </p:cNvPicPr>
          <p:nvPr/>
        </p:nvPicPr>
        <p:blipFill>
          <a:blip r:embed="rId3">
            <a:extLst>
              <a:ext uri="{28A0092B-C50C-407E-A947-70E740481C1C}">
                <a14:useLocalDpi xmlns:a14="http://schemas.microsoft.com/office/drawing/2010/main"/>
              </a:ext>
            </a:extLst>
          </a:blip>
          <a:stretch>
            <a:fillRect/>
          </a:stretch>
        </p:blipFill>
        <p:spPr>
          <a:xfrm>
            <a:off x="272048" y="1363662"/>
            <a:ext cx="11914632" cy="5394960"/>
          </a:xfrm>
          <a:prstGeom prst="rect">
            <a:avLst/>
          </a:prstGeom>
        </p:spPr>
      </p:pic>
      <p:pic>
        <p:nvPicPr>
          <p:cNvPr id="16" name="Picture 15"/>
          <p:cNvPicPr>
            <a:picLocks/>
          </p:cNvPicPr>
          <p:nvPr/>
        </p:nvPicPr>
        <p:blipFill>
          <a:blip r:embed="rId4">
            <a:extLst>
              <a:ext uri="{28A0092B-C50C-407E-A947-70E740481C1C}">
                <a14:useLocalDpi xmlns:a14="http://schemas.microsoft.com/office/drawing/2010/main"/>
              </a:ext>
            </a:extLst>
          </a:blip>
          <a:stretch>
            <a:fillRect/>
          </a:stretch>
        </p:blipFill>
        <p:spPr>
          <a:xfrm>
            <a:off x="272048" y="1363662"/>
            <a:ext cx="11914632" cy="5394960"/>
          </a:xfrm>
          <a:prstGeom prst="rect">
            <a:avLst/>
          </a:prstGeom>
        </p:spPr>
      </p:pic>
      <p:pic>
        <p:nvPicPr>
          <p:cNvPr id="17" name="Picture 16"/>
          <p:cNvPicPr>
            <a:picLocks/>
          </p:cNvPicPr>
          <p:nvPr/>
        </p:nvPicPr>
        <p:blipFill>
          <a:blip r:embed="rId5">
            <a:extLst>
              <a:ext uri="{28A0092B-C50C-407E-A947-70E740481C1C}">
                <a14:useLocalDpi xmlns:a14="http://schemas.microsoft.com/office/drawing/2010/main"/>
              </a:ext>
            </a:extLst>
          </a:blip>
          <a:stretch>
            <a:fillRect/>
          </a:stretch>
        </p:blipFill>
        <p:spPr>
          <a:xfrm>
            <a:off x="272048" y="1363662"/>
            <a:ext cx="11914632" cy="5394960"/>
          </a:xfrm>
          <a:prstGeom prst="rect">
            <a:avLst/>
          </a:prstGeom>
        </p:spPr>
      </p:pic>
      <p:pic>
        <p:nvPicPr>
          <p:cNvPr id="18" name="Picture 17"/>
          <p:cNvPicPr>
            <a:picLocks/>
          </p:cNvPicPr>
          <p:nvPr/>
        </p:nvPicPr>
        <p:blipFill>
          <a:blip r:embed="rId6">
            <a:extLst>
              <a:ext uri="{28A0092B-C50C-407E-A947-70E740481C1C}">
                <a14:useLocalDpi xmlns:a14="http://schemas.microsoft.com/office/drawing/2010/main"/>
              </a:ext>
            </a:extLst>
          </a:blip>
          <a:stretch>
            <a:fillRect/>
          </a:stretch>
        </p:blipFill>
        <p:spPr>
          <a:xfrm>
            <a:off x="272048" y="1363662"/>
            <a:ext cx="11914632" cy="5394960"/>
          </a:xfrm>
          <a:prstGeom prst="rect">
            <a:avLst/>
          </a:prstGeom>
        </p:spPr>
      </p:pic>
      <p:pic>
        <p:nvPicPr>
          <p:cNvPr id="19" name="Picture 18"/>
          <p:cNvPicPr>
            <a:picLocks/>
          </p:cNvPicPr>
          <p:nvPr/>
        </p:nvPicPr>
        <p:blipFill>
          <a:blip r:embed="rId7">
            <a:extLst>
              <a:ext uri="{28A0092B-C50C-407E-A947-70E740481C1C}">
                <a14:useLocalDpi xmlns:a14="http://schemas.microsoft.com/office/drawing/2010/main"/>
              </a:ext>
            </a:extLst>
          </a:blip>
          <a:stretch>
            <a:fillRect/>
          </a:stretch>
        </p:blipFill>
        <p:spPr>
          <a:xfrm>
            <a:off x="272048" y="1363662"/>
            <a:ext cx="11914632" cy="5394960"/>
          </a:xfrm>
          <a:prstGeom prst="rect">
            <a:avLst/>
          </a:prstGeom>
        </p:spPr>
      </p:pic>
      <p:pic>
        <p:nvPicPr>
          <p:cNvPr id="20" name="Picture 19"/>
          <p:cNvPicPr>
            <a:picLocks/>
          </p:cNvPicPr>
          <p:nvPr/>
        </p:nvPicPr>
        <p:blipFill>
          <a:blip r:embed="rId8">
            <a:extLst>
              <a:ext uri="{28A0092B-C50C-407E-A947-70E740481C1C}">
                <a14:useLocalDpi xmlns:a14="http://schemas.microsoft.com/office/drawing/2010/main"/>
              </a:ext>
            </a:extLst>
          </a:blip>
          <a:stretch>
            <a:fillRect/>
          </a:stretch>
        </p:blipFill>
        <p:spPr>
          <a:xfrm>
            <a:off x="272048" y="1363662"/>
            <a:ext cx="11914632" cy="5394960"/>
          </a:xfrm>
          <a:prstGeom prst="rect">
            <a:avLst/>
          </a:prstGeom>
        </p:spPr>
      </p:pic>
      <p:pic>
        <p:nvPicPr>
          <p:cNvPr id="21" name="Picture 20"/>
          <p:cNvPicPr>
            <a:picLocks/>
          </p:cNvPicPr>
          <p:nvPr/>
        </p:nvPicPr>
        <p:blipFill>
          <a:blip r:embed="rId9">
            <a:extLst>
              <a:ext uri="{28A0092B-C50C-407E-A947-70E740481C1C}">
                <a14:useLocalDpi xmlns:a14="http://schemas.microsoft.com/office/drawing/2010/main"/>
              </a:ext>
            </a:extLst>
          </a:blip>
          <a:stretch>
            <a:fillRect/>
          </a:stretch>
        </p:blipFill>
        <p:spPr>
          <a:xfrm>
            <a:off x="272048" y="1363662"/>
            <a:ext cx="11914632" cy="5394960"/>
          </a:xfrm>
          <a:prstGeom prst="rect">
            <a:avLst/>
          </a:prstGeom>
        </p:spPr>
      </p:pic>
      <p:pic>
        <p:nvPicPr>
          <p:cNvPr id="22" name="Picture 21"/>
          <p:cNvPicPr>
            <a:picLocks/>
          </p:cNvPicPr>
          <p:nvPr/>
        </p:nvPicPr>
        <p:blipFill>
          <a:blip r:embed="rId10">
            <a:extLst>
              <a:ext uri="{28A0092B-C50C-407E-A947-70E740481C1C}">
                <a14:useLocalDpi xmlns:a14="http://schemas.microsoft.com/office/drawing/2010/main"/>
              </a:ext>
            </a:extLst>
          </a:blip>
          <a:stretch>
            <a:fillRect/>
          </a:stretch>
        </p:blipFill>
        <p:spPr>
          <a:xfrm>
            <a:off x="272048" y="1363662"/>
            <a:ext cx="11914632" cy="5394960"/>
          </a:xfrm>
          <a:prstGeom prst="rect">
            <a:avLst/>
          </a:prstGeom>
        </p:spPr>
      </p:pic>
      <p:sp>
        <p:nvSpPr>
          <p:cNvPr id="6" name="Rectangle 5"/>
          <p:cNvSpPr/>
          <p:nvPr/>
        </p:nvSpPr>
        <p:spPr>
          <a:xfrm>
            <a:off x="6210795" y="1363662"/>
            <a:ext cx="5975224" cy="5394960"/>
          </a:xfrm>
          <a:prstGeom prst="rect">
            <a:avLst/>
          </a:prstGeom>
          <a:solidFill>
            <a:schemeClr val="accent1">
              <a:alpha val="85000"/>
            </a:schemeClr>
          </a:solidFill>
        </p:spPr>
        <p:txBody>
          <a:bodyPr wrap="none" lIns="274320" anchor="ctr">
            <a:noAutofit/>
          </a:bodyPr>
          <a:lstStyle/>
          <a:p>
            <a:pPr marL="0" marR="0" lvl="0" indent="0" algn="l" defTabSz="932742" rtl="0" eaLnBrk="1" fontAlgn="auto" latinLnBrk="0" hangingPunct="1">
              <a:lnSpc>
                <a:spcPct val="11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alpha val="99000"/>
                    </a:srgbClr>
                  </a:gs>
                </a:gsLst>
                <a:lin ang="16200000" scaled="1"/>
              </a:gradFill>
              <a:effectLst/>
              <a:uLnTx/>
              <a:uFillTx/>
              <a:latin typeface="Segoe UI"/>
              <a:ea typeface="+mn-ea"/>
              <a:cs typeface="+mn-cs"/>
            </a:endParaRPr>
          </a:p>
        </p:txBody>
      </p:sp>
      <p:graphicFrame>
        <p:nvGraphicFramePr>
          <p:cNvPr id="26" name="Table 25"/>
          <p:cNvGraphicFramePr>
            <a:graphicFrameLocks noGrp="1"/>
          </p:cNvGraphicFramePr>
          <p:nvPr>
            <p:extLst/>
          </p:nvPr>
        </p:nvGraphicFramePr>
        <p:xfrm>
          <a:off x="6675437" y="2887662"/>
          <a:ext cx="5212080" cy="1949250"/>
        </p:xfrm>
        <a:graphic>
          <a:graphicData uri="http://schemas.openxmlformats.org/drawingml/2006/table">
            <a:tbl>
              <a:tblPr firstRow="1" firstCol="1" bandRow="1">
                <a:tableStyleId>{5C22544A-7EE6-4342-B048-85BDC9FD1C3A}</a:tableStyleId>
              </a:tblPr>
              <a:tblGrid>
                <a:gridCol w="1351349">
                  <a:extLst>
                    <a:ext uri="{9D8B030D-6E8A-4147-A177-3AD203B41FA5}">
                      <a16:colId xmlns:a16="http://schemas.microsoft.com/office/drawing/2014/main" val="20000"/>
                    </a:ext>
                  </a:extLst>
                </a:gridCol>
                <a:gridCol w="3860731">
                  <a:extLst>
                    <a:ext uri="{9D8B030D-6E8A-4147-A177-3AD203B41FA5}">
                      <a16:colId xmlns:a16="http://schemas.microsoft.com/office/drawing/2014/main" val="20001"/>
                    </a:ext>
                  </a:extLst>
                </a:gridCol>
              </a:tblGrid>
              <a:tr h="649750">
                <a:tc>
                  <a:txBody>
                    <a:bodyPr/>
                    <a:lstStyle/>
                    <a:p>
                      <a:pPr marL="0" marR="0" algn="r">
                        <a:lnSpc>
                          <a:spcPct val="115000"/>
                        </a:lnSpc>
                        <a:spcBef>
                          <a:spcPts val="0"/>
                        </a:spcBef>
                        <a:spcAft>
                          <a:spcPts val="0"/>
                        </a:spcAft>
                      </a:pPr>
                      <a:r>
                        <a:rPr lang="en-US" sz="2400" b="1" dirty="0">
                          <a:gradFill>
                            <a:gsLst>
                              <a:gs pos="0">
                                <a:schemeClr val="bg1"/>
                              </a:gs>
                              <a:gs pos="100000">
                                <a:schemeClr val="bg1">
                                  <a:alpha val="99000"/>
                                </a:schemeClr>
                              </a:gs>
                            </a:gsLst>
                            <a:lin ang="16200000" scaled="1"/>
                          </a:gradFill>
                          <a:effectLst/>
                          <a:latin typeface="+mn-lt"/>
                        </a:rPr>
                        <a:t>145</a:t>
                      </a:r>
                      <a:endParaRPr lang="en-US" sz="2400" b="1" dirty="0">
                        <a:gradFill>
                          <a:gsLst>
                            <a:gs pos="0">
                              <a:schemeClr val="bg1"/>
                            </a:gs>
                            <a:gs pos="100000">
                              <a:schemeClr val="bg1">
                                <a:alpha val="99000"/>
                              </a:schemeClr>
                            </a:gs>
                          </a:gsLst>
                          <a:lin ang="16200000" scaled="1"/>
                        </a:gradFill>
                        <a:effectLst/>
                        <a:latin typeface="+mn-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2400" b="0" dirty="0">
                          <a:gradFill>
                            <a:gsLst>
                              <a:gs pos="0">
                                <a:schemeClr val="bg1"/>
                              </a:gs>
                              <a:gs pos="100000">
                                <a:schemeClr val="bg1">
                                  <a:alpha val="99000"/>
                                </a:schemeClr>
                              </a:gs>
                            </a:gsLst>
                            <a:lin ang="16200000" scaled="1"/>
                          </a:gradFill>
                          <a:effectLst/>
                          <a:latin typeface="+mn-lt"/>
                        </a:rPr>
                        <a:t>Structures</a:t>
                      </a:r>
                      <a:endParaRPr lang="en-US" sz="2400" b="0" dirty="0">
                        <a:gradFill>
                          <a:gsLst>
                            <a:gs pos="0">
                              <a:schemeClr val="bg1"/>
                            </a:gs>
                            <a:gs pos="100000">
                              <a:schemeClr val="bg1">
                                <a:alpha val="99000"/>
                              </a:schemeClr>
                            </a:gs>
                          </a:gsLst>
                          <a:lin ang="16200000" scaled="1"/>
                        </a:gradFill>
                        <a:effectLst/>
                        <a:latin typeface="+mn-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49750">
                <a:tc>
                  <a:txBody>
                    <a:bodyPr/>
                    <a:lstStyle/>
                    <a:p>
                      <a:pPr marL="0" marR="0" algn="r">
                        <a:lnSpc>
                          <a:spcPct val="115000"/>
                        </a:lnSpc>
                        <a:spcBef>
                          <a:spcPts val="0"/>
                        </a:spcBef>
                        <a:spcAft>
                          <a:spcPts val="0"/>
                        </a:spcAft>
                      </a:pPr>
                      <a:r>
                        <a:rPr lang="en-US" sz="2400" b="1" dirty="0">
                          <a:gradFill>
                            <a:gsLst>
                              <a:gs pos="0">
                                <a:schemeClr val="bg1"/>
                              </a:gs>
                              <a:gs pos="100000">
                                <a:schemeClr val="bg1">
                                  <a:alpha val="99000"/>
                                </a:schemeClr>
                              </a:gs>
                            </a:gsLst>
                            <a:lin ang="16200000" scaled="1"/>
                          </a:gradFill>
                          <a:effectLst/>
                          <a:latin typeface="+mn-lt"/>
                        </a:rPr>
                        <a:t>15M </a:t>
                      </a:r>
                      <a:r>
                        <a:rPr lang="en-US" sz="2400" b="1" baseline="0" dirty="0">
                          <a:gradFill>
                            <a:gsLst>
                              <a:gs pos="0">
                                <a:schemeClr val="bg1"/>
                              </a:gs>
                              <a:gs pos="100000">
                                <a:schemeClr val="bg1">
                                  <a:alpha val="99000"/>
                                </a:schemeClr>
                              </a:gs>
                            </a:gsLst>
                            <a:lin ang="16200000" scaled="1"/>
                          </a:gradFill>
                          <a:effectLst/>
                          <a:latin typeface="+mn-lt"/>
                        </a:rPr>
                        <a:t>SF</a:t>
                      </a:r>
                      <a:endParaRPr lang="en-US" sz="2400" b="1" baseline="30000" dirty="0">
                        <a:gradFill>
                          <a:gsLst>
                            <a:gs pos="0">
                              <a:schemeClr val="bg1"/>
                            </a:gs>
                            <a:gs pos="100000">
                              <a:schemeClr val="bg1">
                                <a:alpha val="99000"/>
                              </a:schemeClr>
                            </a:gs>
                          </a:gsLst>
                          <a:lin ang="16200000" scaled="1"/>
                        </a:gradFill>
                        <a:effectLst/>
                        <a:latin typeface="+mn-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2400" b="0" dirty="0">
                          <a:gradFill>
                            <a:gsLst>
                              <a:gs pos="0">
                                <a:schemeClr val="bg1"/>
                              </a:gs>
                              <a:gs pos="100000">
                                <a:schemeClr val="bg1">
                                  <a:alpha val="99000"/>
                                </a:schemeClr>
                              </a:gs>
                            </a:gsLst>
                            <a:lin ang="16200000" scaled="1"/>
                          </a:gradFill>
                          <a:effectLst/>
                          <a:latin typeface="+mn-lt"/>
                        </a:rPr>
                        <a:t>Office &amp; lab space</a:t>
                      </a:r>
                      <a:endParaRPr lang="en-US" sz="2400" b="0" dirty="0">
                        <a:gradFill>
                          <a:gsLst>
                            <a:gs pos="0">
                              <a:schemeClr val="bg1"/>
                            </a:gs>
                            <a:gs pos="100000">
                              <a:schemeClr val="bg1">
                                <a:alpha val="99000"/>
                              </a:schemeClr>
                            </a:gs>
                          </a:gsLst>
                          <a:lin ang="16200000" scaled="1"/>
                        </a:gradFill>
                        <a:effectLst/>
                        <a:latin typeface="+mn-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49750">
                <a:tc>
                  <a:txBody>
                    <a:bodyPr/>
                    <a:lstStyle/>
                    <a:p>
                      <a:pPr marL="0" marR="0" algn="r">
                        <a:lnSpc>
                          <a:spcPct val="115000"/>
                        </a:lnSpc>
                        <a:spcBef>
                          <a:spcPts val="0"/>
                        </a:spcBef>
                        <a:spcAft>
                          <a:spcPts val="0"/>
                        </a:spcAft>
                      </a:pPr>
                      <a:r>
                        <a:rPr lang="en-US" sz="2400" b="1" dirty="0">
                          <a:gradFill>
                            <a:gsLst>
                              <a:gs pos="0">
                                <a:schemeClr val="bg1"/>
                              </a:gs>
                              <a:gs pos="100000">
                                <a:schemeClr val="bg1">
                                  <a:alpha val="99000"/>
                                </a:schemeClr>
                              </a:gs>
                            </a:gsLst>
                            <a:lin ang="16200000" scaled="1"/>
                          </a:gradFill>
                          <a:effectLst/>
                          <a:latin typeface="+mn-lt"/>
                        </a:rPr>
                        <a:t>2M</a:t>
                      </a:r>
                      <a:endParaRPr lang="en-US" sz="2400" b="1" dirty="0">
                        <a:gradFill>
                          <a:gsLst>
                            <a:gs pos="0">
                              <a:schemeClr val="bg1"/>
                            </a:gs>
                            <a:gs pos="100000">
                              <a:schemeClr val="bg1">
                                <a:alpha val="99000"/>
                              </a:schemeClr>
                            </a:gs>
                          </a:gsLst>
                          <a:lin ang="16200000" scaled="1"/>
                        </a:gradFill>
                        <a:effectLst/>
                        <a:latin typeface="+mn-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15000"/>
                        </a:lnSpc>
                        <a:spcBef>
                          <a:spcPts val="0"/>
                        </a:spcBef>
                        <a:spcAft>
                          <a:spcPts val="0"/>
                        </a:spcAft>
                      </a:pPr>
                      <a:r>
                        <a:rPr lang="en-US" sz="2400" b="0" dirty="0">
                          <a:gradFill>
                            <a:gsLst>
                              <a:gs pos="0">
                                <a:schemeClr val="bg1"/>
                              </a:gs>
                              <a:gs pos="100000">
                                <a:schemeClr val="bg1">
                                  <a:alpha val="99000"/>
                                </a:schemeClr>
                              </a:gs>
                            </a:gsLst>
                            <a:lin ang="16200000" scaled="1"/>
                          </a:gradFill>
                          <a:effectLst/>
                          <a:latin typeface="+mn-lt"/>
                        </a:rPr>
                        <a:t>Connection points</a:t>
                      </a:r>
                      <a:endParaRPr lang="en-US" sz="2400" b="0" dirty="0">
                        <a:gradFill>
                          <a:gsLst>
                            <a:gs pos="0">
                              <a:schemeClr val="bg1"/>
                            </a:gs>
                            <a:gs pos="100000">
                              <a:schemeClr val="bg1">
                                <a:alpha val="99000"/>
                              </a:schemeClr>
                            </a:gs>
                          </a:gsLst>
                          <a:lin ang="16200000" scaled="1"/>
                        </a:gradFill>
                        <a:effectLst/>
                        <a:latin typeface="+mn-lt"/>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10240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5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50"/>
                                        <p:tgtEl>
                                          <p:spTgt spid="21"/>
                                        </p:tgtEl>
                                      </p:cBhvr>
                                    </p:animEffect>
                                  </p:childTnLst>
                                </p:cTn>
                              </p:par>
                            </p:childTnLst>
                          </p:cTn>
                        </p:par>
                        <p:par>
                          <p:cTn id="28" fill="hold">
                            <p:stCondLst>
                              <p:cond delay="225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67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468" y="2626053"/>
            <a:ext cx="3286607" cy="2282987"/>
          </a:xfrm>
          <a:prstGeom prst="rect">
            <a:avLst/>
          </a:prstGeom>
        </p:spPr>
      </p:pic>
      <p:sp>
        <p:nvSpPr>
          <p:cNvPr id="13" name="TextBox 12"/>
          <p:cNvSpPr txBox="1"/>
          <p:nvPr/>
        </p:nvSpPr>
        <p:spPr>
          <a:xfrm>
            <a:off x="151711" y="4954993"/>
            <a:ext cx="266201" cy="160091"/>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1970</a:t>
            </a:r>
          </a:p>
        </p:txBody>
      </p:sp>
      <p:sp>
        <p:nvSpPr>
          <p:cNvPr id="14" name="TextBox 13"/>
          <p:cNvSpPr txBox="1"/>
          <p:nvPr/>
        </p:nvSpPr>
        <p:spPr>
          <a:xfrm>
            <a:off x="943801" y="4954993"/>
            <a:ext cx="266201" cy="160091"/>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1980</a:t>
            </a:r>
          </a:p>
        </p:txBody>
      </p:sp>
      <p:sp>
        <p:nvSpPr>
          <p:cNvPr id="15" name="TextBox 14"/>
          <p:cNvSpPr txBox="1"/>
          <p:nvPr/>
        </p:nvSpPr>
        <p:spPr>
          <a:xfrm>
            <a:off x="1735892" y="4954993"/>
            <a:ext cx="266201" cy="160091"/>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1990</a:t>
            </a:r>
          </a:p>
        </p:txBody>
      </p:sp>
      <p:sp>
        <p:nvSpPr>
          <p:cNvPr id="16" name="TextBox 15"/>
          <p:cNvSpPr txBox="1"/>
          <p:nvPr/>
        </p:nvSpPr>
        <p:spPr>
          <a:xfrm>
            <a:off x="2527982" y="4954993"/>
            <a:ext cx="266201" cy="160091"/>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2000</a:t>
            </a:r>
          </a:p>
        </p:txBody>
      </p:sp>
      <p:sp>
        <p:nvSpPr>
          <p:cNvPr id="17" name="TextBox 16"/>
          <p:cNvSpPr txBox="1"/>
          <p:nvPr/>
        </p:nvSpPr>
        <p:spPr>
          <a:xfrm>
            <a:off x="3320073" y="4954993"/>
            <a:ext cx="266201" cy="160091"/>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2010</a:t>
            </a:r>
          </a:p>
        </p:txBody>
      </p:sp>
      <p:sp>
        <p:nvSpPr>
          <p:cNvPr id="18" name="TextBox 17"/>
          <p:cNvSpPr txBox="1"/>
          <p:nvPr/>
        </p:nvSpPr>
        <p:spPr>
          <a:xfrm>
            <a:off x="3581266" y="2760660"/>
            <a:ext cx="808171"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10,000,000,000</a:t>
            </a:r>
          </a:p>
        </p:txBody>
      </p:sp>
      <p:sp>
        <p:nvSpPr>
          <p:cNvPr id="19" name="TextBox 18"/>
          <p:cNvSpPr txBox="1"/>
          <p:nvPr/>
        </p:nvSpPr>
        <p:spPr>
          <a:xfrm>
            <a:off x="3581266" y="3017404"/>
            <a:ext cx="741336"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1,000,000,000</a:t>
            </a:r>
          </a:p>
        </p:txBody>
      </p:sp>
      <p:sp>
        <p:nvSpPr>
          <p:cNvPr id="20" name="TextBox 19"/>
          <p:cNvSpPr txBox="1"/>
          <p:nvPr/>
        </p:nvSpPr>
        <p:spPr>
          <a:xfrm>
            <a:off x="3581266" y="3297569"/>
            <a:ext cx="650173"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100,000,000</a:t>
            </a:r>
          </a:p>
        </p:txBody>
      </p:sp>
      <p:sp>
        <p:nvSpPr>
          <p:cNvPr id="21" name="TextBox 20"/>
          <p:cNvSpPr txBox="1"/>
          <p:nvPr/>
        </p:nvSpPr>
        <p:spPr>
          <a:xfrm>
            <a:off x="3582019" y="3579763"/>
            <a:ext cx="583337"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10,000,000</a:t>
            </a:r>
          </a:p>
        </p:txBody>
      </p:sp>
      <p:sp>
        <p:nvSpPr>
          <p:cNvPr id="22" name="TextBox 21"/>
          <p:cNvSpPr txBox="1"/>
          <p:nvPr/>
        </p:nvSpPr>
        <p:spPr>
          <a:xfrm>
            <a:off x="3581266" y="3860549"/>
            <a:ext cx="516503"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1,000,000</a:t>
            </a:r>
          </a:p>
        </p:txBody>
      </p:sp>
      <p:sp>
        <p:nvSpPr>
          <p:cNvPr id="23" name="TextBox 22"/>
          <p:cNvSpPr txBox="1"/>
          <p:nvPr/>
        </p:nvSpPr>
        <p:spPr>
          <a:xfrm>
            <a:off x="3580594" y="4139808"/>
            <a:ext cx="42533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100,000</a:t>
            </a:r>
          </a:p>
        </p:txBody>
      </p:sp>
      <p:sp>
        <p:nvSpPr>
          <p:cNvPr id="24" name="TextBox 23"/>
          <p:cNvSpPr txBox="1"/>
          <p:nvPr/>
        </p:nvSpPr>
        <p:spPr>
          <a:xfrm>
            <a:off x="3580594" y="4416440"/>
            <a:ext cx="358504"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10,000</a:t>
            </a:r>
          </a:p>
        </p:txBody>
      </p:sp>
      <p:sp>
        <p:nvSpPr>
          <p:cNvPr id="25" name="TextBox 24"/>
          <p:cNvSpPr txBox="1"/>
          <p:nvPr/>
        </p:nvSpPr>
        <p:spPr>
          <a:xfrm>
            <a:off x="3588161" y="4669700"/>
            <a:ext cx="29166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6073" y="3070480"/>
            <a:ext cx="3235759" cy="1793281"/>
          </a:xfrm>
          <a:prstGeom prst="rect">
            <a:avLst/>
          </a:prstGeom>
        </p:spPr>
      </p:pic>
      <p:sp>
        <p:nvSpPr>
          <p:cNvPr id="28" name="TextBox 27"/>
          <p:cNvSpPr txBox="1"/>
          <p:nvPr/>
        </p:nvSpPr>
        <p:spPr>
          <a:xfrm>
            <a:off x="3608242" y="2487733"/>
            <a:ext cx="627284"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Transistors</a:t>
            </a:r>
          </a:p>
        </p:txBody>
      </p:sp>
      <p:sp>
        <p:nvSpPr>
          <p:cNvPr id="29" name="TextBox 28"/>
          <p:cNvSpPr txBox="1"/>
          <p:nvPr/>
        </p:nvSpPr>
        <p:spPr>
          <a:xfrm>
            <a:off x="1027487" y="1821224"/>
            <a:ext cx="2024936" cy="376684"/>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39" normalizeH="0" baseline="0" noProof="0" dirty="0">
                <a:ln>
                  <a:noFill/>
                </a:ln>
                <a:solidFill>
                  <a:srgbClr val="404040">
                    <a:lumMod val="50000"/>
                  </a:srgbClr>
                </a:solidFill>
                <a:effectLst/>
                <a:uLnTx/>
                <a:uFillTx/>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559" y="1821216"/>
            <a:ext cx="1783318" cy="376684"/>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39" normalizeH="0" baseline="0" noProof="0" dirty="0">
                <a:ln>
                  <a:noFill/>
                </a:ln>
                <a:solidFill>
                  <a:srgbClr val="404040">
                    <a:lumMod val="50000"/>
                  </a:srgbClr>
                </a:solidFill>
                <a:effectLst/>
                <a:uLnTx/>
                <a:uFillTx/>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532" y="2824833"/>
            <a:ext cx="3984953" cy="1973904"/>
          </a:xfrm>
          <a:prstGeom prst="rect">
            <a:avLst/>
          </a:prstGeom>
        </p:spPr>
      </p:pic>
      <p:pic>
        <p:nvPicPr>
          <p:cNvPr id="603" name="Picture 602"/>
          <p:cNvPicPr>
            <a:picLocks noChangeAspect="1"/>
          </p:cNvPicPr>
          <p:nvPr/>
        </p:nvPicPr>
        <p:blipFill>
          <a:blip r:embed="rId6"/>
          <a:stretch>
            <a:fillRect/>
          </a:stretch>
        </p:blipFill>
        <p:spPr>
          <a:xfrm>
            <a:off x="4730089" y="2722503"/>
            <a:ext cx="4231348" cy="2232491"/>
          </a:xfrm>
          <a:prstGeom prst="rect">
            <a:avLst/>
          </a:prstGeom>
        </p:spPr>
      </p:pic>
      <p:sp>
        <p:nvSpPr>
          <p:cNvPr id="2" name="Title 1"/>
          <p:cNvSpPr>
            <a:spLocks noGrp="1"/>
          </p:cNvSpPr>
          <p:nvPr>
            <p:ph type="title"/>
          </p:nvPr>
        </p:nvSpPr>
        <p:spPr>
          <a:xfrm>
            <a:off x="275482" y="295730"/>
            <a:ext cx="11887878" cy="917444"/>
          </a:xfrm>
        </p:spPr>
        <p:txBody>
          <a:bodyPr/>
          <a:lstStyle/>
          <a:p>
            <a:r>
              <a:rPr lang="en-US" dirty="0"/>
              <a:t>The IoT Revolution</a:t>
            </a:r>
          </a:p>
        </p:txBody>
      </p:sp>
      <p:sp>
        <p:nvSpPr>
          <p:cNvPr id="26" name="TextBox 25"/>
          <p:cNvSpPr txBox="1"/>
          <p:nvPr/>
        </p:nvSpPr>
        <p:spPr>
          <a:xfrm>
            <a:off x="894388" y="5829213"/>
            <a:ext cx="11115050" cy="753369"/>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9" normalizeH="0" baseline="0" noProof="0" dirty="0">
                <a:ln>
                  <a:noFill/>
                </a:ln>
                <a:solidFill>
                  <a:srgbClr val="404040">
                    <a:lumMod val="50000"/>
                  </a:srgbClr>
                </a:solidFill>
                <a:effectLst/>
                <a:uLnTx/>
                <a:uFillTx/>
                <a:latin typeface="Segoe UI Light"/>
                <a:ea typeface="Segoe UI" pitchFamily="34" charset="0"/>
                <a:cs typeface="Segoe UI" pitchFamily="34" charset="0"/>
              </a:rPr>
              <a:t>And more importantly: </a:t>
            </a:r>
          </a:p>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39" normalizeH="0" baseline="0" noProof="0" dirty="0">
                <a:ln>
                  <a:noFill/>
                </a:ln>
                <a:solidFill>
                  <a:srgbClr val="404040">
                    <a:lumMod val="50000"/>
                  </a:srgbClr>
                </a:solidFill>
                <a:effectLst/>
                <a:uLnTx/>
                <a:uFillTx/>
                <a:latin typeface="Segoe UI Light"/>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767" y="1821209"/>
            <a:ext cx="1869408" cy="376684"/>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39" normalizeH="0" baseline="0" noProof="0" dirty="0" err="1">
                <a:ln>
                  <a:noFill/>
                </a:ln>
                <a:solidFill>
                  <a:srgbClr val="404040">
                    <a:lumMod val="50000"/>
                  </a:srgbClr>
                </a:solidFill>
                <a:effectLst/>
                <a:uLnTx/>
                <a:uFillTx/>
                <a:latin typeface="Segoe Light" panose="020B0302040504020203" pitchFamily="34" charset="0"/>
                <a:ea typeface="Segoe UI" pitchFamily="34" charset="0"/>
                <a:cs typeface="Segoe UI" pitchFamily="34" charset="0"/>
              </a:rPr>
              <a:t>Koomey’s</a:t>
            </a:r>
            <a:r>
              <a:rPr kumimoji="0" lang="en-US" sz="2400" b="1" i="0" u="none" strike="noStrike" kern="1200" cap="none" spc="-39" normalizeH="0" baseline="0" noProof="0" dirty="0">
                <a:ln>
                  <a:noFill/>
                </a:ln>
                <a:solidFill>
                  <a:srgbClr val="404040">
                    <a:lumMod val="50000"/>
                  </a:srgbClr>
                </a:solidFill>
                <a:effectLst/>
                <a:uLnTx/>
                <a:uFillTx/>
                <a:latin typeface="Segoe Light" panose="020B0302040504020203" pitchFamily="34" charset="0"/>
                <a:ea typeface="Segoe UI" pitchFamily="34" charset="0"/>
                <a:cs typeface="Segoe UI" pitchFamily="34" charset="0"/>
              </a:rPr>
              <a:t> Law</a:t>
            </a:r>
          </a:p>
        </p:txBody>
      </p:sp>
      <p:pic>
        <p:nvPicPr>
          <p:cNvPr id="4" name="Picture 3"/>
          <p:cNvPicPr>
            <a:picLocks noChangeAspect="1"/>
          </p:cNvPicPr>
          <p:nvPr/>
        </p:nvPicPr>
        <p:blipFill>
          <a:blip r:embed="rId7"/>
          <a:stretch>
            <a:fillRect/>
          </a:stretch>
        </p:blipFill>
        <p:spPr>
          <a:xfrm>
            <a:off x="9494837" y="2635819"/>
            <a:ext cx="1855492" cy="2273221"/>
          </a:xfrm>
          <a:prstGeom prst="rect">
            <a:avLst/>
          </a:prstGeom>
        </p:spPr>
      </p:pic>
      <p:sp>
        <p:nvSpPr>
          <p:cNvPr id="41" name="TextBox 40"/>
          <p:cNvSpPr txBox="1"/>
          <p:nvPr/>
        </p:nvSpPr>
        <p:spPr>
          <a:xfrm>
            <a:off x="11440858" y="2837551"/>
            <a:ext cx="37321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1.E+14</a:t>
            </a:r>
          </a:p>
        </p:txBody>
      </p:sp>
      <p:sp>
        <p:nvSpPr>
          <p:cNvPr id="42" name="TextBox 41"/>
          <p:cNvSpPr txBox="1"/>
          <p:nvPr/>
        </p:nvSpPr>
        <p:spPr>
          <a:xfrm>
            <a:off x="11440858" y="3094294"/>
            <a:ext cx="37321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1.E+12</a:t>
            </a:r>
          </a:p>
        </p:txBody>
      </p:sp>
      <p:sp>
        <p:nvSpPr>
          <p:cNvPr id="43" name="TextBox 42"/>
          <p:cNvSpPr txBox="1"/>
          <p:nvPr/>
        </p:nvSpPr>
        <p:spPr>
          <a:xfrm>
            <a:off x="11440858" y="3374460"/>
            <a:ext cx="37321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1.E+10</a:t>
            </a:r>
          </a:p>
        </p:txBody>
      </p:sp>
      <p:sp>
        <p:nvSpPr>
          <p:cNvPr id="44" name="TextBox 43"/>
          <p:cNvSpPr txBox="1"/>
          <p:nvPr/>
        </p:nvSpPr>
        <p:spPr>
          <a:xfrm>
            <a:off x="11441611" y="3656654"/>
            <a:ext cx="37321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1.E+08</a:t>
            </a:r>
          </a:p>
        </p:txBody>
      </p:sp>
      <p:sp>
        <p:nvSpPr>
          <p:cNvPr id="45" name="TextBox 44"/>
          <p:cNvSpPr txBox="1"/>
          <p:nvPr/>
        </p:nvSpPr>
        <p:spPr>
          <a:xfrm>
            <a:off x="11440858" y="3937440"/>
            <a:ext cx="37321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1.E+06</a:t>
            </a:r>
          </a:p>
        </p:txBody>
      </p:sp>
      <p:sp>
        <p:nvSpPr>
          <p:cNvPr id="46" name="TextBox 45"/>
          <p:cNvSpPr txBox="1"/>
          <p:nvPr/>
        </p:nvSpPr>
        <p:spPr>
          <a:xfrm>
            <a:off x="11440186" y="4216698"/>
            <a:ext cx="37321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1.E+04</a:t>
            </a:r>
          </a:p>
        </p:txBody>
      </p:sp>
      <p:sp>
        <p:nvSpPr>
          <p:cNvPr id="47" name="TextBox 46"/>
          <p:cNvSpPr txBox="1"/>
          <p:nvPr/>
        </p:nvSpPr>
        <p:spPr>
          <a:xfrm>
            <a:off x="11440186" y="4493331"/>
            <a:ext cx="37321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1.E+02</a:t>
            </a:r>
          </a:p>
        </p:txBody>
      </p:sp>
      <p:sp>
        <p:nvSpPr>
          <p:cNvPr id="48" name="TextBox 47"/>
          <p:cNvSpPr txBox="1"/>
          <p:nvPr/>
        </p:nvSpPr>
        <p:spPr>
          <a:xfrm>
            <a:off x="11447753" y="4746590"/>
            <a:ext cx="373219" cy="160091"/>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1.E+00</a:t>
            </a:r>
          </a:p>
        </p:txBody>
      </p:sp>
      <p:sp>
        <p:nvSpPr>
          <p:cNvPr id="49" name="TextBox 48"/>
          <p:cNvSpPr txBox="1"/>
          <p:nvPr/>
        </p:nvSpPr>
        <p:spPr>
          <a:xfrm>
            <a:off x="11415088" y="2414569"/>
            <a:ext cx="857415" cy="320182"/>
          </a:xfrm>
          <a:prstGeom prst="rect">
            <a:avLst/>
          </a:prstGeom>
          <a:noFill/>
          <a:ln>
            <a:noFill/>
            <a:headEnd type="none" w="med" len="med"/>
            <a:tailEnd type="none" w="med" len="med"/>
          </a:ln>
        </p:spPr>
        <p:txBody>
          <a:bodyPr wrap="non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Computations </a:t>
            </a:r>
          </a:p>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per KWh</a:t>
            </a:r>
          </a:p>
        </p:txBody>
      </p:sp>
      <p:sp>
        <p:nvSpPr>
          <p:cNvPr id="50" name="TextBox 49"/>
          <p:cNvSpPr txBox="1"/>
          <p:nvPr/>
        </p:nvSpPr>
        <p:spPr>
          <a:xfrm>
            <a:off x="9494837" y="4954993"/>
            <a:ext cx="266201" cy="160091"/>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1940</a:t>
            </a:r>
          </a:p>
        </p:txBody>
      </p:sp>
      <p:sp>
        <p:nvSpPr>
          <p:cNvPr id="51" name="TextBox 50"/>
          <p:cNvSpPr txBox="1"/>
          <p:nvPr/>
        </p:nvSpPr>
        <p:spPr>
          <a:xfrm>
            <a:off x="11065611" y="4957441"/>
            <a:ext cx="266201" cy="160091"/>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2010</a:t>
            </a:r>
          </a:p>
        </p:txBody>
      </p:sp>
      <p:sp>
        <p:nvSpPr>
          <p:cNvPr id="52" name="TextBox 51"/>
          <p:cNvSpPr txBox="1"/>
          <p:nvPr/>
        </p:nvSpPr>
        <p:spPr>
          <a:xfrm>
            <a:off x="10280224" y="4960550"/>
            <a:ext cx="266201" cy="160091"/>
          </a:xfrm>
          <a:prstGeom prst="rect">
            <a:avLst/>
          </a:prstGeom>
          <a:noFill/>
          <a:ln>
            <a:noFill/>
            <a:headEnd type="none" w="med" len="med"/>
            <a:tailEnd type="none" w="med" len="med"/>
          </a:ln>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39" normalizeH="0" baseline="0" noProof="0" dirty="0">
                <a:ln>
                  <a:noFill/>
                </a:ln>
                <a:solidFill>
                  <a:srgbClr val="404040">
                    <a:lumMod val="50000"/>
                  </a:srgbClr>
                </a:solidFill>
                <a:effectLst/>
                <a:uLnTx/>
                <a:uFillTx/>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94838" y="2743026"/>
            <a:ext cx="1804886" cy="2055711"/>
          </a:xfrm>
          <a:prstGeom prst="rect">
            <a:avLst/>
          </a:prstGeom>
        </p:spPr>
      </p:pic>
    </p:spTree>
    <p:extLst>
      <p:ext uri="{BB962C8B-B14F-4D97-AF65-F5344CB8AC3E}">
        <p14:creationId xmlns:p14="http://schemas.microsoft.com/office/powerpoint/2010/main" val="12444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Arduino 101"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a:off x="1372971" y="4762059"/>
            <a:ext cx="1290218" cy="918462"/>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ve Base Shield and Label"/>
          <p:cNvGrpSpPr/>
          <p:nvPr/>
        </p:nvGrpSpPr>
        <p:grpSpPr>
          <a:xfrm>
            <a:off x="886567" y="4434868"/>
            <a:ext cx="1775669" cy="1280146"/>
            <a:chOff x="886567" y="4434868"/>
            <a:chExt cx="1775669" cy="1280146"/>
          </a:xfrm>
        </p:grpSpPr>
        <p:grpSp>
          <p:nvGrpSpPr>
            <p:cNvPr id="55" name="Grove Base Shield"/>
            <p:cNvGrpSpPr>
              <a:grpSpLocks noChangeAspect="1"/>
            </p:cNvGrpSpPr>
            <p:nvPr/>
          </p:nvGrpSpPr>
          <p:grpSpPr>
            <a:xfrm>
              <a:off x="1460892" y="4762706"/>
              <a:ext cx="1201344" cy="952308"/>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27" name="Arduino Grove Label"/>
            <p:cNvSpPr txBox="1"/>
            <p:nvPr/>
          </p:nvSpPr>
          <p:spPr>
            <a:xfrm>
              <a:off x="886567" y="4434868"/>
              <a:ext cx="1094085" cy="350264"/>
            </a:xfrm>
            <a:prstGeom prst="rect">
              <a:avLst/>
            </a:prstGeom>
            <a:noFill/>
          </p:spPr>
          <p:txBody>
            <a:bodyPr wrap="none" rtlCol="0">
              <a:spAutoFit/>
            </a:bodyPr>
            <a:lstStyle/>
            <a:p>
              <a:pPr algn="ctr" defTabSz="932597"/>
              <a:r>
                <a:rPr lang="en-US" sz="816" kern="0" dirty="0">
                  <a:solidFill>
                    <a:sysClr val="windowText" lastClr="000000"/>
                  </a:solidFill>
                </a:rPr>
                <a:t>Arduino 101</a:t>
              </a:r>
              <a:br>
                <a:rPr lang="en-US" sz="816" kern="0" dirty="0">
                  <a:solidFill>
                    <a:sysClr val="windowText" lastClr="000000"/>
                  </a:solidFill>
                </a:rPr>
              </a:br>
              <a:r>
                <a:rPr lang="en-US" sz="816" kern="0" dirty="0">
                  <a:solidFill>
                    <a:sysClr val="windowText" lastClr="000000"/>
                  </a:solidFill>
                </a:rPr>
                <a:t>&amp; Grove Base Shield</a:t>
              </a:r>
            </a:p>
          </p:txBody>
        </p:sp>
      </p:grpSp>
      <p:grpSp>
        <p:nvGrpSpPr>
          <p:cNvPr id="21" name="Resource Group"/>
          <p:cNvGrpSpPr/>
          <p:nvPr/>
        </p:nvGrpSpPr>
        <p:grpSpPr>
          <a:xfrm>
            <a:off x="4151448" y="127647"/>
            <a:ext cx="8110172" cy="6712623"/>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 name="Group 1"/>
            <p:cNvGrpSpPr/>
            <p:nvPr/>
          </p:nvGrpSpPr>
          <p:grpSpPr>
            <a:xfrm>
              <a:off x="4344298" y="235849"/>
              <a:ext cx="1689975" cy="531812"/>
              <a:chOff x="4344298" y="941818"/>
              <a:chExt cx="1689975" cy="531812"/>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437" name="TextBox 436"/>
              <p:cNvSpPr txBox="1"/>
              <p:nvPr/>
            </p:nvSpPr>
            <p:spPr>
              <a:xfrm>
                <a:off x="4613691" y="941818"/>
                <a:ext cx="1420582" cy="531812"/>
              </a:xfrm>
              <a:prstGeom prst="rect">
                <a:avLst/>
              </a:prstGeom>
              <a:noFill/>
            </p:spPr>
            <p:txBody>
              <a:bodyPr wrap="none" rtlCol="0">
                <a:spAutoFit/>
              </a:bodyPr>
              <a:lstStyle/>
              <a:p>
                <a:pPr algn="ctr" defTabSz="932597"/>
                <a:r>
                  <a:rPr lang="en-US" sz="1428" kern="0" dirty="0">
                    <a:solidFill>
                      <a:sysClr val="windowText" lastClr="000000"/>
                    </a:solidFill>
                  </a:rPr>
                  <a:t>Resource Group</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group</a:t>
                </a:r>
              </a:p>
            </p:txBody>
          </p:sp>
        </p:grpSp>
      </p:grpSp>
      <p:grpSp>
        <p:nvGrpSpPr>
          <p:cNvPr id="94" name="Event Hub Namespace"/>
          <p:cNvGrpSpPr/>
          <p:nvPr/>
        </p:nvGrpSpPr>
        <p:grpSpPr>
          <a:xfrm>
            <a:off x="6178459" y="3764661"/>
            <a:ext cx="1434682" cy="2551927"/>
            <a:chOff x="6056998" y="3691180"/>
            <a:chExt cx="1406679" cy="2502116"/>
          </a:xfrm>
        </p:grpSpPr>
        <p:sp>
          <p:nvSpPr>
            <p:cNvPr id="362" name="Rectangle: Rounded Corners 361"/>
            <p:cNvSpPr/>
            <p:nvPr/>
          </p:nvSpPr>
          <p:spPr>
            <a:xfrm>
              <a:off x="6056998" y="3691180"/>
              <a:ext cx="1395196" cy="250211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65" name="TextBox 364"/>
            <p:cNvSpPr txBox="1"/>
            <p:nvPr/>
          </p:nvSpPr>
          <p:spPr>
            <a:xfrm rot="5400000">
              <a:off x="6233404" y="4793820"/>
              <a:ext cx="1928733" cy="531812"/>
            </a:xfrm>
            <a:prstGeom prst="rect">
              <a:avLst/>
            </a:prstGeom>
            <a:noFill/>
          </p:spPr>
          <p:txBody>
            <a:bodyPr wrap="none" rtlCol="0">
              <a:spAutoFit/>
            </a:bodyPr>
            <a:lstStyle/>
            <a:p>
              <a:pPr defTabSz="932597"/>
              <a:r>
                <a:rPr lang="en-US" sz="1428" kern="0" dirty="0">
                  <a:solidFill>
                    <a:sysClr val="windowText" lastClr="000000"/>
                  </a:solidFill>
                </a:rPr>
                <a:t>Event Hub Namespace</a:t>
              </a:r>
            </a:p>
            <a:p>
              <a:pPr defTabSz="932597"/>
              <a:r>
                <a:rPr lang="en-US" sz="1428" b="1" i="1" kern="0" dirty="0">
                  <a:solidFill>
                    <a:sysClr val="windowText" lastClr="000000"/>
                  </a:solidFill>
                </a:rPr>
                <a:t>&lt;name&gt;</a:t>
              </a:r>
              <a:r>
                <a:rPr lang="en-US" sz="1428" b="1" kern="0" dirty="0">
                  <a:solidFill>
                    <a:sysClr val="windowText" lastClr="000000"/>
                  </a:solidFill>
                </a:rPr>
                <a:t>ns</a:t>
              </a:r>
            </a:p>
          </p:txBody>
        </p:sp>
        <p:sp>
          <p:nvSpPr>
            <p:cNvPr id="368" name="Freeform: Shape 367"/>
            <p:cNvSpPr/>
            <p:nvPr/>
          </p:nvSpPr>
          <p:spPr>
            <a:xfrm>
              <a:off x="6057553" y="3691180"/>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sp>
          <p:nvSpPr>
            <p:cNvPr id="395" name="Event Hubs Icon"/>
            <p:cNvSpPr>
              <a:spLocks noChangeAspect="1"/>
            </p:cNvSpPr>
            <p:nvPr/>
          </p:nvSpPr>
          <p:spPr bwMode="auto">
            <a:xfrm>
              <a:off x="7065955" y="3752417"/>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20" name="PowerBI Workspace Collection"/>
          <p:cNvGrpSpPr/>
          <p:nvPr/>
        </p:nvGrpSpPr>
        <p:grpSpPr>
          <a:xfrm>
            <a:off x="9667503" y="307085"/>
            <a:ext cx="2287826" cy="3934465"/>
            <a:chOff x="9477940" y="907739"/>
            <a:chExt cx="2243170" cy="3857669"/>
          </a:xfrm>
        </p:grpSpPr>
        <p:sp>
          <p:nvSpPr>
            <p:cNvPr id="441" name="Rectangle: Rounded Corners 440"/>
            <p:cNvSpPr/>
            <p:nvPr/>
          </p:nvSpPr>
          <p:spPr>
            <a:xfrm>
              <a:off x="9478278" y="907739"/>
              <a:ext cx="2231350" cy="3857669"/>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94" name="TextBox 393"/>
            <p:cNvSpPr txBox="1"/>
            <p:nvPr/>
          </p:nvSpPr>
          <p:spPr>
            <a:xfrm rot="5400000">
              <a:off x="9757463" y="2739382"/>
              <a:ext cx="3395481" cy="531812"/>
            </a:xfrm>
            <a:prstGeom prst="rect">
              <a:avLst/>
            </a:prstGeom>
            <a:noFill/>
          </p:spPr>
          <p:txBody>
            <a:bodyPr wrap="none" rtlCol="0">
              <a:spAutoFit/>
            </a:bodyPr>
            <a:lstStyle/>
            <a:p>
              <a:pPr defTabSz="932597"/>
              <a:r>
                <a:rPr lang="en-US" sz="1428" kern="0" dirty="0" err="1">
                  <a:solidFill>
                    <a:sysClr val="windowText" lastClr="000000"/>
                  </a:solidFill>
                </a:rPr>
                <a:t>PowerBI</a:t>
              </a:r>
              <a:r>
                <a:rPr lang="en-US" sz="1428" kern="0" dirty="0">
                  <a:solidFill>
                    <a:sysClr val="windowText" lastClr="000000"/>
                  </a:solidFill>
                </a:rPr>
                <a:t> Embedded Workspace Collection</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collection</a:t>
              </a:r>
              <a:endParaRPr lang="en-US" sz="1428" kern="0" dirty="0">
                <a:solidFill>
                  <a:sysClr val="windowText" lastClr="000000"/>
                </a:solidFill>
              </a:endParaRPr>
            </a:p>
          </p:txBody>
        </p:sp>
        <p:sp>
          <p:nvSpPr>
            <p:cNvPr id="358" name="Freeform: Shape 357"/>
            <p:cNvSpPr/>
            <p:nvPr/>
          </p:nvSpPr>
          <p:spPr>
            <a:xfrm>
              <a:off x="9477940" y="910513"/>
              <a:ext cx="2231350" cy="426857"/>
            </a:xfrm>
            <a:custGeom>
              <a:avLst/>
              <a:gdLst>
                <a:gd name="connsiteX0" fmla="*/ 113893 w 2231350"/>
                <a:gd name="connsiteY0" fmla="*/ 0 h 426857"/>
                <a:gd name="connsiteX1" fmla="*/ 2117457 w 2231350"/>
                <a:gd name="connsiteY1" fmla="*/ 0 h 426857"/>
                <a:gd name="connsiteX2" fmla="*/ 2153398 w 2231350"/>
                <a:gd name="connsiteY2" fmla="*/ 7256 h 426857"/>
                <a:gd name="connsiteX3" fmla="*/ 2231350 w 2231350"/>
                <a:gd name="connsiteY3" fmla="*/ 124859 h 426857"/>
                <a:gd name="connsiteX4" fmla="*/ 2231350 w 2231350"/>
                <a:gd name="connsiteY4" fmla="*/ 426857 h 426857"/>
                <a:gd name="connsiteX5" fmla="*/ 0 w 2231350"/>
                <a:gd name="connsiteY5" fmla="*/ 426857 h 426857"/>
                <a:gd name="connsiteX6" fmla="*/ 0 w 2231350"/>
                <a:gd name="connsiteY6" fmla="*/ 124859 h 426857"/>
                <a:gd name="connsiteX7" fmla="*/ 77952 w 2231350"/>
                <a:gd name="connsiteY7" fmla="*/ 7256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426857">
                  <a:moveTo>
                    <a:pt x="113893" y="0"/>
                  </a:moveTo>
                  <a:lnTo>
                    <a:pt x="2117457" y="0"/>
                  </a:lnTo>
                  <a:lnTo>
                    <a:pt x="2153398" y="7256"/>
                  </a:lnTo>
                  <a:cubicBezTo>
                    <a:pt x="2199207" y="26632"/>
                    <a:pt x="2231350" y="71992"/>
                    <a:pt x="2231350" y="124859"/>
                  </a:cubicBezTo>
                  <a:lnTo>
                    <a:pt x="2231350" y="426857"/>
                  </a:lnTo>
                  <a:lnTo>
                    <a:pt x="0" y="426857"/>
                  </a:lnTo>
                  <a:lnTo>
                    <a:pt x="0" y="124859"/>
                  </a:lnTo>
                  <a:cubicBezTo>
                    <a:pt x="0" y="71992"/>
                    <a:pt x="32143" y="26632"/>
                    <a:pt x="77952" y="7256"/>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29" name="PowerBI Workspace"/>
          <p:cNvGrpSpPr/>
          <p:nvPr/>
        </p:nvGrpSpPr>
        <p:grpSpPr>
          <a:xfrm>
            <a:off x="9846022" y="836455"/>
            <a:ext cx="1435157" cy="3185361"/>
            <a:chOff x="9652975" y="1426777"/>
            <a:chExt cx="1407144" cy="3123186"/>
          </a:xfrm>
        </p:grpSpPr>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483" name="TextBox 482"/>
            <p:cNvSpPr txBox="1"/>
            <p:nvPr/>
          </p:nvSpPr>
          <p:spPr>
            <a:xfrm rot="5400000">
              <a:off x="9499628" y="2867077"/>
              <a:ext cx="2589170" cy="531812"/>
            </a:xfrm>
            <a:prstGeom prst="rect">
              <a:avLst/>
            </a:prstGeom>
            <a:noFill/>
          </p:spPr>
          <p:txBody>
            <a:bodyPr wrap="none" rtlCol="0">
              <a:spAutoFit/>
            </a:bodyPr>
            <a:lstStyle/>
            <a:p>
              <a:pPr defTabSz="932597"/>
              <a:r>
                <a:rPr lang="en-US" sz="1428" kern="0" dirty="0" err="1">
                  <a:solidFill>
                    <a:sysClr val="windowText" lastClr="000000"/>
                  </a:solidFill>
                </a:rPr>
                <a:t>PowerBI</a:t>
              </a:r>
              <a:r>
                <a:rPr lang="en-US" sz="1428" kern="0" dirty="0">
                  <a:solidFill>
                    <a:sysClr val="windowText" lastClr="000000"/>
                  </a:solidFill>
                </a:rPr>
                <a:t> Embedded Workspace</a:t>
              </a:r>
            </a:p>
            <a:p>
              <a:pPr defTabSz="932597"/>
              <a:r>
                <a:rPr lang="en-US" sz="1428" b="1" i="1" kern="0" dirty="0">
                  <a:solidFill>
                    <a:sysClr val="windowText" lastClr="000000"/>
                  </a:solidFill>
                </a:rPr>
                <a:t>Dynamically generated </a:t>
              </a:r>
              <a:r>
                <a:rPr lang="en-US" sz="1428" b="1" i="1" kern="0" dirty="0" err="1">
                  <a:solidFill>
                    <a:sysClr val="windowText" lastClr="000000"/>
                  </a:solidFill>
                </a:rPr>
                <a:t>guid</a:t>
              </a:r>
              <a:endParaRPr lang="en-US" sz="1428" b="1" kern="0" dirty="0">
                <a:solidFill>
                  <a:sysClr val="windowText" lastClr="000000"/>
                </a:solidFill>
              </a:endParaRPr>
            </a:p>
          </p:txBody>
        </p:sp>
        <p:sp>
          <p:nvSpPr>
            <p:cNvPr id="361" name="Freeform: Shape 360"/>
            <p:cNvSpPr/>
            <p:nvPr/>
          </p:nvSpPr>
          <p:spPr>
            <a:xfrm>
              <a:off x="9652975" y="1426777"/>
              <a:ext cx="1395196" cy="426322"/>
            </a:xfrm>
            <a:custGeom>
              <a:avLst/>
              <a:gdLst>
                <a:gd name="connsiteX0" fmla="*/ 104868 w 1395196"/>
                <a:gd name="connsiteY0" fmla="*/ 0 h 426322"/>
                <a:gd name="connsiteX1" fmla="*/ 1291248 w 1395196"/>
                <a:gd name="connsiteY1" fmla="*/ 0 h 426322"/>
                <a:gd name="connsiteX2" fmla="*/ 1312307 w 1395196"/>
                <a:gd name="connsiteY2" fmla="*/ 1715 h 426322"/>
                <a:gd name="connsiteX3" fmla="*/ 1339382 w 1395196"/>
                <a:gd name="connsiteY3" fmla="*/ 7182 h 426322"/>
                <a:gd name="connsiteX4" fmla="*/ 1395196 w 1395196"/>
                <a:gd name="connsiteY4" fmla="*/ 91385 h 426322"/>
                <a:gd name="connsiteX5" fmla="*/ 1395196 w 1395196"/>
                <a:gd name="connsiteY5" fmla="*/ 426322 h 426322"/>
                <a:gd name="connsiteX6" fmla="*/ 0 w 1395196"/>
                <a:gd name="connsiteY6" fmla="*/ 426322 h 426322"/>
                <a:gd name="connsiteX7" fmla="*/ 0 w 1395196"/>
                <a:gd name="connsiteY7" fmla="*/ 91385 h 426322"/>
                <a:gd name="connsiteX8" fmla="*/ 55814 w 1395196"/>
                <a:gd name="connsiteY8" fmla="*/ 7182 h 426322"/>
                <a:gd name="connsiteX9" fmla="*/ 82267 w 1395196"/>
                <a:gd name="connsiteY9" fmla="*/ 1841 h 42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196" h="426322">
                  <a:moveTo>
                    <a:pt x="104868" y="0"/>
                  </a:moveTo>
                  <a:lnTo>
                    <a:pt x="1291248" y="0"/>
                  </a:lnTo>
                  <a:lnTo>
                    <a:pt x="1312307" y="1715"/>
                  </a:lnTo>
                  <a:lnTo>
                    <a:pt x="1339382" y="7182"/>
                  </a:lnTo>
                  <a:cubicBezTo>
                    <a:pt x="1372182" y="21054"/>
                    <a:pt x="1395196" y="53532"/>
                    <a:pt x="1395196" y="91385"/>
                  </a:cubicBezTo>
                  <a:lnTo>
                    <a:pt x="1395196" y="426322"/>
                  </a:lnTo>
                  <a:lnTo>
                    <a:pt x="0" y="426322"/>
                  </a:lnTo>
                  <a:lnTo>
                    <a:pt x="0" y="91385"/>
                  </a:lnTo>
                  <a:cubicBezTo>
                    <a:pt x="0" y="53532"/>
                    <a:pt x="23014" y="21054"/>
                    <a:pt x="55814" y="7182"/>
                  </a:cubicBezTo>
                  <a:lnTo>
                    <a:pt x="82267" y="1841"/>
                  </a:ln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44" name="PowerBI Report"/>
          <p:cNvGrpSpPr/>
          <p:nvPr/>
        </p:nvGrpSpPr>
        <p:grpSpPr>
          <a:xfrm>
            <a:off x="9949546" y="1450804"/>
            <a:ext cx="726264" cy="2079776"/>
            <a:chOff x="9754478" y="2029134"/>
            <a:chExt cx="712088" cy="2039181"/>
          </a:xfrm>
        </p:grpSpPr>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1836" kern="0" dirty="0">
                <a:solidFill>
                  <a:schemeClr val="tx1"/>
                </a:solidFill>
              </a:endParaRPr>
            </a:p>
          </p:txBody>
        </p:sp>
        <p:sp>
          <p:nvSpPr>
            <p:cNvPr id="494" name="TextBox 493"/>
            <p:cNvSpPr txBox="1"/>
            <p:nvPr/>
          </p:nvSpPr>
          <p:spPr>
            <a:xfrm rot="5400000">
              <a:off x="9314728" y="2963843"/>
              <a:ext cx="1593706" cy="531812"/>
            </a:xfrm>
            <a:prstGeom prst="rect">
              <a:avLst/>
            </a:prstGeom>
            <a:noFill/>
          </p:spPr>
          <p:txBody>
            <a:bodyPr wrap="none" rtlCol="0">
              <a:spAutoFit/>
            </a:bodyPr>
            <a:lstStyle/>
            <a:p>
              <a:pPr defTabSz="932597"/>
              <a:r>
                <a:rPr lang="en-US" sz="1428" kern="0" dirty="0">
                  <a:solidFill>
                    <a:sysClr val="windowText" lastClr="000000"/>
                  </a:solidFill>
                </a:rPr>
                <a:t>Report</a:t>
              </a:r>
              <a:br>
                <a:rPr lang="en-US" sz="1428" kern="0" dirty="0">
                  <a:solidFill>
                    <a:sysClr val="windowText" lastClr="000000"/>
                  </a:solidFill>
                </a:rPr>
              </a:br>
              <a:r>
                <a:rPr lang="en-US" sz="1428" b="1" kern="0">
                  <a:solidFill>
                    <a:sysClr val="windowText" lastClr="000000"/>
                  </a:solidFill>
                </a:rPr>
                <a:t>TemperatureChart</a:t>
              </a:r>
              <a:endParaRPr lang="en-US" sz="1428" kern="0" dirty="0">
                <a:solidFill>
                  <a:sysClr val="windowText" lastClr="000000"/>
                </a:solidFill>
              </a:endParaRPr>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16" name="App Service Plan"/>
          <p:cNvGrpSpPr/>
          <p:nvPr/>
        </p:nvGrpSpPr>
        <p:grpSpPr>
          <a:xfrm>
            <a:off x="7707287" y="307085"/>
            <a:ext cx="1855280" cy="6395219"/>
            <a:chOff x="7555985" y="907739"/>
            <a:chExt cx="1819067"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467" name="TextBox 466"/>
            <p:cNvSpPr txBox="1"/>
            <p:nvPr/>
          </p:nvSpPr>
          <p:spPr>
            <a:xfrm rot="5400000">
              <a:off x="8445855" y="1780830"/>
              <a:ext cx="1326581" cy="531812"/>
            </a:xfrm>
            <a:prstGeom prst="rect">
              <a:avLst/>
            </a:prstGeom>
            <a:noFill/>
          </p:spPr>
          <p:txBody>
            <a:bodyPr wrap="none" rtlCol="0">
              <a:spAutoFit/>
            </a:bodyPr>
            <a:lstStyle/>
            <a:p>
              <a:pPr defTabSz="932597"/>
              <a:r>
                <a:rPr lang="en-US" sz="1428" kern="0" dirty="0">
                  <a:solidFill>
                    <a:sysClr val="windowText" lastClr="000000"/>
                  </a:solidFill>
                </a:rPr>
                <a:t>App Service Plan</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plan</a:t>
              </a:r>
              <a:endParaRPr lang="en-US" sz="1428" kern="0" dirty="0">
                <a:solidFill>
                  <a:sysClr val="windowText" lastClr="000000"/>
                </a:solidFill>
              </a:endParaRPr>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grpSp>
        <p:nvGrpSpPr>
          <p:cNvPr id="46" name="Function App"/>
          <p:cNvGrpSpPr/>
          <p:nvPr/>
        </p:nvGrpSpPr>
        <p:grpSpPr>
          <a:xfrm>
            <a:off x="7907366" y="3556241"/>
            <a:ext cx="1434680" cy="3044445"/>
            <a:chOff x="7752159" y="4093475"/>
            <a:chExt cx="1406677" cy="2985021"/>
          </a:xfrm>
        </p:grpSpPr>
        <p:sp>
          <p:nvSpPr>
            <p:cNvPr id="384" name="Rectangle: Rounded Corners 383"/>
            <p:cNvSpPr/>
            <p:nvPr/>
          </p:nvSpPr>
          <p:spPr>
            <a:xfrm>
              <a:off x="7752159" y="4093475"/>
              <a:ext cx="1395196" cy="2985021"/>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85" name="TextBox 384"/>
            <p:cNvSpPr txBox="1"/>
            <p:nvPr/>
          </p:nvSpPr>
          <p:spPr>
            <a:xfrm rot="5400000">
              <a:off x="8120122" y="4986941"/>
              <a:ext cx="1545616" cy="531812"/>
            </a:xfrm>
            <a:prstGeom prst="rect">
              <a:avLst/>
            </a:prstGeom>
            <a:noFill/>
          </p:spPr>
          <p:txBody>
            <a:bodyPr wrap="none" rtlCol="0">
              <a:spAutoFit/>
            </a:bodyPr>
            <a:lstStyle/>
            <a:p>
              <a:pPr defTabSz="932597"/>
              <a:r>
                <a:rPr lang="en-US" sz="1428" kern="0" dirty="0">
                  <a:solidFill>
                    <a:sysClr val="windowText" lastClr="000000"/>
                  </a:solidFill>
                </a:rPr>
                <a:t>Function App</a:t>
              </a:r>
            </a:p>
            <a:p>
              <a:pPr defTabSz="932597"/>
              <a:r>
                <a:rPr lang="en-US" sz="1428" b="1" i="1" kern="0" dirty="0">
                  <a:solidFill>
                    <a:sysClr val="windowText" lastClr="000000"/>
                  </a:solidFill>
                </a:rPr>
                <a:t>&lt;name&gt;</a:t>
              </a:r>
              <a:r>
                <a:rPr lang="en-US" sz="1428" b="1" kern="0" dirty="0">
                  <a:solidFill>
                    <a:sysClr val="windowText" lastClr="000000"/>
                  </a:solidFill>
                </a:rPr>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nvGrpSpPr>
          <p:cNvPr id="48" name="Function"/>
          <p:cNvGrpSpPr/>
          <p:nvPr/>
        </p:nvGrpSpPr>
        <p:grpSpPr>
          <a:xfrm>
            <a:off x="7994073" y="4120213"/>
            <a:ext cx="726264" cy="2398569"/>
            <a:chOff x="7837174" y="4646440"/>
            <a:chExt cx="712088" cy="2351752"/>
          </a:xfrm>
        </p:grpSpPr>
        <p:sp>
          <p:nvSpPr>
            <p:cNvPr id="471" name="Rectangle: Rounded Corners 470"/>
            <p:cNvSpPr/>
            <p:nvPr/>
          </p:nvSpPr>
          <p:spPr>
            <a:xfrm>
              <a:off x="7837174" y="4647045"/>
              <a:ext cx="709974" cy="235114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1836" kern="0" dirty="0">
                <a:solidFill>
                  <a:schemeClr val="tx1"/>
                </a:solidFill>
              </a:endParaRPr>
            </a:p>
          </p:txBody>
        </p:sp>
        <p:sp>
          <p:nvSpPr>
            <p:cNvPr id="472" name="TextBox 471"/>
            <p:cNvSpPr txBox="1"/>
            <p:nvPr/>
          </p:nvSpPr>
          <p:spPr>
            <a:xfrm rot="5400000">
              <a:off x="7701992" y="5264575"/>
              <a:ext cx="984565" cy="531812"/>
            </a:xfrm>
            <a:prstGeom prst="rect">
              <a:avLst/>
            </a:prstGeom>
            <a:noFill/>
          </p:spPr>
          <p:txBody>
            <a:bodyPr wrap="none" rtlCol="0">
              <a:spAutoFit/>
            </a:bodyPr>
            <a:lstStyle/>
            <a:p>
              <a:pPr defTabSz="932597"/>
              <a:r>
                <a:rPr lang="en-US" sz="1428" kern="0" dirty="0">
                  <a:solidFill>
                    <a:sysClr val="windowText" lastClr="000000"/>
                  </a:solidFill>
                </a:rPr>
                <a:t>Function</a:t>
              </a:r>
              <a:br>
                <a:rPr lang="en-US" sz="1428" kern="0" dirty="0">
                  <a:solidFill>
                    <a:sysClr val="windowText" lastClr="000000"/>
                  </a:solidFill>
                </a:rPr>
              </a:br>
              <a:r>
                <a:rPr lang="en-US" sz="1428" b="1" kern="0" dirty="0" err="1">
                  <a:solidFill>
                    <a:sysClr val="windowText" lastClr="000000"/>
                  </a:solidFill>
                </a:rPr>
                <a:t>TempAlert</a:t>
              </a:r>
              <a:endParaRPr lang="en-US" sz="1428" kern="0" dirty="0">
                <a:solidFill>
                  <a:sysClr val="windowText" lastClr="000000"/>
                </a:solidFill>
              </a:endParaRPr>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nvGrpSpPr>
          <p:cNvPr id="45" name="Web App"/>
          <p:cNvGrpSpPr/>
          <p:nvPr/>
        </p:nvGrpSpPr>
        <p:grpSpPr>
          <a:xfrm>
            <a:off x="7907366" y="853001"/>
            <a:ext cx="726264" cy="2366915"/>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1836" kern="0" dirty="0">
                <a:solidFill>
                  <a:schemeClr val="tx1"/>
                </a:solidFill>
              </a:endParaRPr>
            </a:p>
          </p:txBody>
        </p:sp>
        <p:sp>
          <p:nvSpPr>
            <p:cNvPr id="383" name="TextBox 382"/>
            <p:cNvSpPr txBox="1"/>
            <p:nvPr/>
          </p:nvSpPr>
          <p:spPr>
            <a:xfrm rot="5400000">
              <a:off x="7520286" y="2166117"/>
              <a:ext cx="1173719" cy="531812"/>
            </a:xfrm>
            <a:prstGeom prst="rect">
              <a:avLst/>
            </a:prstGeom>
            <a:noFill/>
          </p:spPr>
          <p:txBody>
            <a:bodyPr wrap="none" rtlCol="0">
              <a:spAutoFit/>
            </a:bodyPr>
            <a:lstStyle/>
            <a:p>
              <a:pPr defTabSz="932597"/>
              <a:r>
                <a:rPr lang="en-US" sz="1428" kern="0" dirty="0">
                  <a:solidFill>
                    <a:sysClr val="windowText" lastClr="000000"/>
                  </a:solidFill>
                </a:rPr>
                <a:t>Web App</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web</a:t>
              </a:r>
              <a:endParaRPr lang="en-US" sz="1428" kern="0" dirty="0">
                <a:solidFill>
                  <a:sysClr val="windowText" lastClr="000000"/>
                </a:solidFill>
              </a:endParaRPr>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9" name="SQL Server"/>
          <p:cNvGrpSpPr/>
          <p:nvPr/>
        </p:nvGrpSpPr>
        <p:grpSpPr>
          <a:xfrm>
            <a:off x="6184257" y="1546840"/>
            <a:ext cx="1434681" cy="2105798"/>
            <a:chOff x="6062683" y="2123296"/>
            <a:chExt cx="1406678" cy="2064695"/>
          </a:xfrm>
        </p:grpSpPr>
        <p:sp>
          <p:nvSpPr>
            <p:cNvPr id="330" name="Rectangle: Rounded Corners 329"/>
            <p:cNvSpPr/>
            <p:nvPr/>
          </p:nvSpPr>
          <p:spPr>
            <a:xfrm>
              <a:off x="6062683" y="2123296"/>
              <a:ext cx="1395196" cy="2064695"/>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32" name="TextBox 331"/>
            <p:cNvSpPr txBox="1"/>
            <p:nvPr/>
          </p:nvSpPr>
          <p:spPr>
            <a:xfrm rot="5400000">
              <a:off x="6671097" y="2794883"/>
              <a:ext cx="1064715" cy="531812"/>
            </a:xfrm>
            <a:prstGeom prst="rect">
              <a:avLst/>
            </a:prstGeom>
            <a:noFill/>
          </p:spPr>
          <p:txBody>
            <a:bodyPr wrap="none" rtlCol="0">
              <a:spAutoFit/>
            </a:bodyPr>
            <a:lstStyle/>
            <a:p>
              <a:pPr defTabSz="932597"/>
              <a:r>
                <a:rPr lang="en-US" sz="1428" kern="0" dirty="0">
                  <a:solidFill>
                    <a:sysClr val="windowText" lastClr="000000"/>
                  </a:solidFill>
                </a:rPr>
                <a:t>SQL Server</a:t>
              </a:r>
            </a:p>
            <a:p>
              <a:pPr defTabSz="932597"/>
              <a:r>
                <a:rPr lang="en-US" sz="1428" b="1" i="1" kern="0" dirty="0">
                  <a:solidFill>
                    <a:sysClr val="windowText" lastClr="000000"/>
                  </a:solidFill>
                </a:rPr>
                <a:t>&lt;name&gt;</a:t>
              </a:r>
              <a:r>
                <a:rPr lang="en-US" sz="1428" b="1" kern="0" dirty="0" err="1">
                  <a:solidFill>
                    <a:sysClr val="windowText" lastClr="000000"/>
                  </a:solidFill>
                </a:rPr>
                <a:t>sql</a:t>
              </a:r>
              <a:endParaRPr lang="en-US" sz="1428" b="1" kern="0" dirty="0">
                <a:solidFill>
                  <a:sysClr val="windowText" lastClr="000000"/>
                </a:solidFill>
              </a:endParaRPr>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grpSp>
        <p:nvGrpSpPr>
          <p:cNvPr id="50" name="SQL Database"/>
          <p:cNvGrpSpPr/>
          <p:nvPr/>
        </p:nvGrpSpPr>
        <p:grpSpPr>
          <a:xfrm>
            <a:off x="6288134" y="2023804"/>
            <a:ext cx="727127" cy="1532438"/>
            <a:chOff x="6164533" y="2590949"/>
            <a:chExt cx="712934" cy="1502527"/>
          </a:xfrm>
        </p:grpSpPr>
        <p:sp>
          <p:nvSpPr>
            <p:cNvPr id="378" name="Rectangle: Rounded Corners 377"/>
            <p:cNvSpPr/>
            <p:nvPr/>
          </p:nvSpPr>
          <p:spPr>
            <a:xfrm>
              <a:off x="6167493" y="2594969"/>
              <a:ext cx="709974" cy="149850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79" name="TextBox 378"/>
            <p:cNvSpPr txBox="1"/>
            <p:nvPr/>
          </p:nvSpPr>
          <p:spPr>
            <a:xfrm rot="5400000">
              <a:off x="5992526" y="3258745"/>
              <a:ext cx="1059906" cy="531812"/>
            </a:xfrm>
            <a:prstGeom prst="rect">
              <a:avLst/>
            </a:prstGeom>
            <a:noFill/>
          </p:spPr>
          <p:txBody>
            <a:bodyPr wrap="none" rtlCol="0">
              <a:spAutoFit/>
            </a:bodyPr>
            <a:lstStyle/>
            <a:p>
              <a:pPr defTabSz="932597"/>
              <a:r>
                <a:rPr lang="en-US" sz="1428" kern="0" dirty="0">
                  <a:solidFill>
                    <a:sysClr val="windowText" lastClr="000000"/>
                  </a:solidFill>
                </a:rPr>
                <a:t>SQL Db</a:t>
              </a:r>
            </a:p>
            <a:p>
              <a:pPr defTabSz="932597"/>
              <a:r>
                <a:rPr lang="en-US" sz="1428" b="1" i="1" kern="0" dirty="0">
                  <a:solidFill>
                    <a:sysClr val="windowText" lastClr="000000"/>
                  </a:solidFill>
                </a:rPr>
                <a:t>&lt;name&gt;</a:t>
              </a:r>
              <a:r>
                <a:rPr lang="en-US" sz="1428" b="1" kern="0" dirty="0" err="1">
                  <a:solidFill>
                    <a:sysClr val="windowText" lastClr="000000"/>
                  </a:solidFill>
                </a:rPr>
                <a:t>db</a:t>
              </a:r>
              <a:endParaRPr lang="en-US" sz="1428" b="1" i="1" kern="0" dirty="0">
                <a:solidFill>
                  <a:sysClr val="windowText" lastClr="000000"/>
                </a:solidFill>
              </a:endParaRPr>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grpSp>
        <p:nvGrpSpPr>
          <p:cNvPr id="198" name="Router"/>
          <p:cNvGrpSpPr/>
          <p:nvPr/>
        </p:nvGrpSpPr>
        <p:grpSpPr>
          <a:xfrm>
            <a:off x="928836" y="2523642"/>
            <a:ext cx="2182678" cy="816915"/>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197" name="TextBox 196"/>
            <p:cNvSpPr txBox="1"/>
            <p:nvPr/>
          </p:nvSpPr>
          <p:spPr>
            <a:xfrm>
              <a:off x="3925979" y="3538135"/>
              <a:ext cx="2191445" cy="536158"/>
            </a:xfrm>
            <a:prstGeom prst="rect">
              <a:avLst/>
            </a:prstGeom>
            <a:noFill/>
          </p:spPr>
          <p:txBody>
            <a:bodyPr wrap="square" rtlCol="0">
              <a:spAutoFit/>
            </a:bodyPr>
            <a:lstStyle/>
            <a:p>
              <a:pPr algn="ctr" defTabSz="932597"/>
              <a:r>
                <a:rPr lang="en-US" sz="1428" kern="0" dirty="0">
                  <a:solidFill>
                    <a:srgbClr val="121212"/>
                  </a:solidFill>
                  <a:latin typeface="OCR A Std" panose="020F0609000104060307" pitchFamily="49" charset="0"/>
                </a:rPr>
                <a:t>Router w/ </a:t>
              </a:r>
              <a:br>
                <a:rPr lang="en-US" sz="1428" kern="0" dirty="0">
                  <a:solidFill>
                    <a:srgbClr val="121212"/>
                  </a:solidFill>
                  <a:latin typeface="OCR A Std" panose="020F0609000104060307" pitchFamily="49" charset="0"/>
                </a:rPr>
              </a:br>
              <a:r>
                <a:rPr lang="en-US" sz="1428" kern="0" dirty="0">
                  <a:solidFill>
                    <a:srgbClr val="121212"/>
                  </a:solidFill>
                  <a:latin typeface="OCR A Std" panose="020F0609000104060307" pitchFamily="49" charset="0"/>
                </a:rPr>
                <a:t>Internet Access</a:t>
              </a:r>
            </a:p>
          </p:txBody>
        </p:sp>
      </p:grpSp>
      <p:grpSp>
        <p:nvGrpSpPr>
          <p:cNvPr id="252" name="Temp Sensor"/>
          <p:cNvGrpSpPr>
            <a:grpSpLocks noChangeAspect="1"/>
          </p:cNvGrpSpPr>
          <p:nvPr/>
        </p:nvGrpSpPr>
        <p:grpSpPr>
          <a:xfrm>
            <a:off x="143089" y="5587766"/>
            <a:ext cx="449947" cy="364716"/>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38" name="Temp Sensor Cable"/>
          <p:cNvGrpSpPr/>
          <p:nvPr/>
        </p:nvGrpSpPr>
        <p:grpSpPr>
          <a:xfrm>
            <a:off x="282803" y="5177063"/>
            <a:ext cx="1346788" cy="524527"/>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nvGrpSpPr>
          <p:cNvPr id="202" name="Buzzer"/>
          <p:cNvGrpSpPr>
            <a:grpSpLocks noChangeAspect="1"/>
          </p:cNvGrpSpPr>
          <p:nvPr/>
        </p:nvGrpSpPr>
        <p:grpSpPr>
          <a:xfrm rot="16200000">
            <a:off x="3017972" y="4349345"/>
            <a:ext cx="449948" cy="364716"/>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cxnSp>
        <p:nvCxnSpPr>
          <p:cNvPr id="47" name="Divider Line"/>
          <p:cNvCxnSpPr/>
          <p:nvPr/>
        </p:nvCxnSpPr>
        <p:spPr>
          <a:xfrm>
            <a:off x="3743860" y="759523"/>
            <a:ext cx="0" cy="597148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49" name="WiFI Icon"/>
          <p:cNvSpPr>
            <a:spLocks noChangeAspect="1"/>
          </p:cNvSpPr>
          <p:nvPr/>
        </p:nvSpPr>
        <p:spPr>
          <a:xfrm rot="8100000" flipH="1">
            <a:off x="1826695" y="2300985"/>
            <a:ext cx="442339" cy="444424"/>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rgbClr val="121212"/>
              </a:solidFill>
            </a:endParaRPr>
          </a:p>
        </p:txBody>
      </p:sp>
      <p:grpSp>
        <p:nvGrpSpPr>
          <p:cNvPr id="239" name="Buzzer Cable"/>
          <p:cNvGrpSpPr/>
          <p:nvPr/>
        </p:nvGrpSpPr>
        <p:grpSpPr>
          <a:xfrm>
            <a:off x="1952513" y="4454968"/>
            <a:ext cx="1220857" cy="568356"/>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92" name="NUC Ethernet"/>
          <p:cNvGrpSpPr/>
          <p:nvPr/>
        </p:nvGrpSpPr>
        <p:grpSpPr>
          <a:xfrm>
            <a:off x="212375" y="2920576"/>
            <a:ext cx="677888" cy="918065"/>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90" name="Arduino USB"/>
          <p:cNvGrpSpPr/>
          <p:nvPr/>
        </p:nvGrpSpPr>
        <p:grpSpPr>
          <a:xfrm>
            <a:off x="174875" y="3889920"/>
            <a:ext cx="1126203" cy="1215464"/>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52" name="Stream Analytics Job"/>
          <p:cNvGrpSpPr/>
          <p:nvPr/>
        </p:nvGrpSpPr>
        <p:grpSpPr>
          <a:xfrm>
            <a:off x="5335205" y="2078348"/>
            <a:ext cx="724108" cy="3454742"/>
            <a:chOff x="5230204" y="2644429"/>
            <a:chExt cx="709974" cy="3387309"/>
          </a:xfrm>
        </p:grpSpPr>
        <p:sp>
          <p:nvSpPr>
            <p:cNvPr id="376" name="Rectangle: Rounded Corners 375"/>
            <p:cNvSpPr/>
            <p:nvPr/>
          </p:nvSpPr>
          <p:spPr>
            <a:xfrm>
              <a:off x="5230204" y="2648448"/>
              <a:ext cx="709974" cy="338329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77" name="TextBox 376"/>
            <p:cNvSpPr txBox="1"/>
            <p:nvPr/>
          </p:nvSpPr>
          <p:spPr>
            <a:xfrm rot="5400000">
              <a:off x="4864482" y="3492858"/>
              <a:ext cx="1441420" cy="531812"/>
            </a:xfrm>
            <a:prstGeom prst="rect">
              <a:avLst/>
            </a:prstGeom>
            <a:noFill/>
          </p:spPr>
          <p:txBody>
            <a:bodyPr wrap="none" rtlCol="0">
              <a:spAutoFit/>
            </a:bodyPr>
            <a:lstStyle/>
            <a:p>
              <a:pPr defTabSz="932597"/>
              <a:r>
                <a:rPr lang="en-US" sz="1428" kern="0" dirty="0">
                  <a:solidFill>
                    <a:sysClr val="windowText" lastClr="000000"/>
                  </a:solidFill>
                </a:rPr>
                <a:t>Stream Analytics</a:t>
              </a:r>
            </a:p>
            <a:p>
              <a:pPr defTabSz="932597"/>
              <a:r>
                <a:rPr lang="en-US" sz="1428" b="1" i="1" kern="0" dirty="0">
                  <a:solidFill>
                    <a:sysClr val="windowText" lastClr="000000"/>
                  </a:solidFill>
                </a:rPr>
                <a:t>&lt;name&gt;</a:t>
              </a:r>
              <a:r>
                <a:rPr lang="en-US" sz="1428" b="1" kern="0" dirty="0">
                  <a:solidFill>
                    <a:sysClr val="windowText" lastClr="000000"/>
                  </a:solidFill>
                </a:rPr>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51" name="Event Hub"/>
          <p:cNvGrpSpPr/>
          <p:nvPr/>
        </p:nvGrpSpPr>
        <p:grpSpPr>
          <a:xfrm>
            <a:off x="6288135" y="4241550"/>
            <a:ext cx="724315" cy="1751540"/>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81" name="TextBox 380"/>
            <p:cNvSpPr txBox="1"/>
            <p:nvPr/>
          </p:nvSpPr>
          <p:spPr>
            <a:xfrm rot="5400000">
              <a:off x="5888780" y="5262308"/>
              <a:ext cx="1261884" cy="531812"/>
            </a:xfrm>
            <a:prstGeom prst="rect">
              <a:avLst/>
            </a:prstGeom>
            <a:noFill/>
          </p:spPr>
          <p:txBody>
            <a:bodyPr wrap="none" rtlCol="0">
              <a:spAutoFit/>
            </a:bodyPr>
            <a:lstStyle/>
            <a:p>
              <a:pPr defTabSz="932597"/>
              <a:r>
                <a:rPr lang="en-US" sz="1428" kern="0" dirty="0">
                  <a:solidFill>
                    <a:sysClr val="windowText" lastClr="000000"/>
                  </a:solidFill>
                </a:rPr>
                <a:t>Event Hub</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alerts</a:t>
              </a:r>
              <a:endParaRPr lang="en-US" sz="1428" kern="0" dirty="0">
                <a:solidFill>
                  <a:sysClr val="windowText" lastClr="000000"/>
                </a:solidFill>
              </a:endParaRPr>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53" name="IoT Hub"/>
          <p:cNvGrpSpPr/>
          <p:nvPr/>
        </p:nvGrpSpPr>
        <p:grpSpPr>
          <a:xfrm>
            <a:off x="4486464" y="1271264"/>
            <a:ext cx="724993" cy="5431040"/>
            <a:chOff x="4398029" y="1853099"/>
            <a:chExt cx="710842" cy="5325032"/>
          </a:xfrm>
        </p:grpSpPr>
        <p:sp>
          <p:nvSpPr>
            <p:cNvPr id="360" name="Rectangle: Rounded Corners 359"/>
            <p:cNvSpPr/>
            <p:nvPr/>
          </p:nvSpPr>
          <p:spPr>
            <a:xfrm>
              <a:off x="4398897" y="1853099"/>
              <a:ext cx="709974" cy="532503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75" name="TextBox 374"/>
            <p:cNvSpPr txBox="1"/>
            <p:nvPr/>
          </p:nvSpPr>
          <p:spPr>
            <a:xfrm rot="5400000">
              <a:off x="4229542" y="2516646"/>
              <a:ext cx="1048685" cy="531812"/>
            </a:xfrm>
            <a:prstGeom prst="rect">
              <a:avLst/>
            </a:prstGeom>
            <a:noFill/>
          </p:spPr>
          <p:txBody>
            <a:bodyPr wrap="none" rtlCol="0">
              <a:spAutoFit/>
            </a:bodyPr>
            <a:lstStyle/>
            <a:p>
              <a:pPr defTabSz="932597"/>
              <a:r>
                <a:rPr lang="en-US" sz="1428" kern="0" dirty="0">
                  <a:solidFill>
                    <a:sysClr val="windowText" lastClr="000000"/>
                  </a:solidFill>
                </a:rPr>
                <a:t>IoT Hub</a:t>
              </a:r>
              <a:br>
                <a:rPr lang="en-US" sz="1428" kern="0" dirty="0">
                  <a:solidFill>
                    <a:sysClr val="windowText" lastClr="000000"/>
                  </a:solidFill>
                </a:rPr>
              </a:br>
              <a:r>
                <a:rPr lang="en-US" sz="1428" b="1" i="1" kern="0" dirty="0">
                  <a:solidFill>
                    <a:sysClr val="windowText" lastClr="000000"/>
                  </a:solidFill>
                </a:rPr>
                <a:t>&lt;name&gt;</a:t>
              </a:r>
              <a:r>
                <a:rPr lang="en-US" sz="1428" b="1" kern="0" dirty="0" err="1">
                  <a:solidFill>
                    <a:sysClr val="windowText" lastClr="000000"/>
                  </a:solidFill>
                </a:rPr>
                <a:t>iot</a:t>
              </a:r>
              <a:endParaRPr lang="en-US" sz="1428" b="1" kern="0" dirty="0">
                <a:solidFill>
                  <a:sysClr val="windowText" lastClr="000000"/>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29" name="ASA IoT Hub Input"/>
          <p:cNvSpPr/>
          <p:nvPr/>
        </p:nvSpPr>
        <p:spPr>
          <a:xfrm>
            <a:off x="5069199" y="3552248"/>
            <a:ext cx="410728"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INPUT</a:t>
            </a:r>
          </a:p>
        </p:txBody>
      </p:sp>
      <p:sp>
        <p:nvSpPr>
          <p:cNvPr id="501" name="ASA SQL Output"/>
          <p:cNvSpPr/>
          <p:nvPr/>
        </p:nvSpPr>
        <p:spPr>
          <a:xfrm>
            <a:off x="5973152" y="2936278"/>
            <a:ext cx="463883"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OUTPUT</a:t>
            </a:r>
          </a:p>
        </p:txBody>
      </p:sp>
      <p:sp>
        <p:nvSpPr>
          <p:cNvPr id="503" name="PowerBI SQL Query"/>
          <p:cNvSpPr/>
          <p:nvPr/>
        </p:nvSpPr>
        <p:spPr>
          <a:xfrm>
            <a:off x="6954743" y="3228106"/>
            <a:ext cx="3149340"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918" kern="0" dirty="0">
                <a:solidFill>
                  <a:schemeClr val="tx1"/>
                </a:solidFill>
              </a:rPr>
              <a:t>DIRECT QUERY</a:t>
            </a:r>
          </a:p>
        </p:txBody>
      </p:sp>
      <p:sp>
        <p:nvSpPr>
          <p:cNvPr id="504" name="Web App SQL Query"/>
          <p:cNvSpPr/>
          <p:nvPr/>
        </p:nvSpPr>
        <p:spPr>
          <a:xfrm>
            <a:off x="6954743" y="2932354"/>
            <a:ext cx="1105190"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QUERY</a:t>
            </a:r>
          </a:p>
        </p:txBody>
      </p:sp>
      <p:sp>
        <p:nvSpPr>
          <p:cNvPr id="505" name="Function Event Hub Receive"/>
          <p:cNvSpPr/>
          <p:nvPr/>
        </p:nvSpPr>
        <p:spPr>
          <a:xfrm>
            <a:off x="6954743" y="6006477"/>
            <a:ext cx="1198646"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RECEIVE</a:t>
            </a:r>
          </a:p>
        </p:txBody>
      </p:sp>
      <p:sp>
        <p:nvSpPr>
          <p:cNvPr id="130" name="Power BI Web App Render"/>
          <p:cNvSpPr/>
          <p:nvPr/>
        </p:nvSpPr>
        <p:spPr>
          <a:xfrm>
            <a:off x="8443686" y="2931536"/>
            <a:ext cx="1608426" cy="235817"/>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RENDER</a:t>
            </a:r>
          </a:p>
        </p:txBody>
      </p:sp>
      <p:sp>
        <p:nvSpPr>
          <p:cNvPr id="507" name="Web App to IoT Hub Send"/>
          <p:cNvSpPr/>
          <p:nvPr/>
        </p:nvSpPr>
        <p:spPr>
          <a:xfrm>
            <a:off x="5069199" y="1321639"/>
            <a:ext cx="2924874" cy="235817"/>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SEND CLOUD-TO-DEVICE MESSAGES</a:t>
            </a:r>
          </a:p>
        </p:txBody>
      </p:sp>
      <p:sp>
        <p:nvSpPr>
          <p:cNvPr id="131" name="Laptop to IoT Hub Send Receive"/>
          <p:cNvSpPr/>
          <p:nvPr/>
        </p:nvSpPr>
        <p:spPr>
          <a:xfrm>
            <a:off x="2943460" y="1320443"/>
            <a:ext cx="1683990" cy="235817"/>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SEND / RECEIVE</a:t>
            </a:r>
          </a:p>
        </p:txBody>
      </p:sp>
      <p:sp>
        <p:nvSpPr>
          <p:cNvPr id="510" name="Laptop to Web App Get Post"/>
          <p:cNvSpPr/>
          <p:nvPr/>
        </p:nvSpPr>
        <p:spPr>
          <a:xfrm>
            <a:off x="2927603" y="995534"/>
            <a:ext cx="5132330" cy="235817"/>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GET / POST</a:t>
            </a:r>
          </a:p>
        </p:txBody>
      </p:sp>
      <p:sp>
        <p:nvSpPr>
          <p:cNvPr id="511" name="Function IoT Hub Send"/>
          <p:cNvSpPr/>
          <p:nvPr/>
        </p:nvSpPr>
        <p:spPr>
          <a:xfrm>
            <a:off x="5069199" y="6316588"/>
            <a:ext cx="3055103" cy="235817"/>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SEND CLOUD-TO-DEVICE-MESSAGES</a:t>
            </a:r>
          </a:p>
        </p:txBody>
      </p:sp>
      <p:sp>
        <p:nvSpPr>
          <p:cNvPr id="512" name="Device to IoT Hub Send Receive"/>
          <p:cNvSpPr/>
          <p:nvPr/>
        </p:nvSpPr>
        <p:spPr>
          <a:xfrm>
            <a:off x="3180805" y="3751817"/>
            <a:ext cx="1467056" cy="235817"/>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SEND / RECEIVE</a:t>
            </a:r>
          </a:p>
        </p:txBody>
      </p:sp>
      <p:sp>
        <p:nvSpPr>
          <p:cNvPr id="15" name="Lab Architecture Slide Title"/>
          <p:cNvSpPr txBox="1"/>
          <p:nvPr/>
        </p:nvSpPr>
        <p:spPr>
          <a:xfrm>
            <a:off x="167213" y="127646"/>
            <a:ext cx="3884884" cy="542399"/>
          </a:xfrm>
          <a:prstGeom prst="rect">
            <a:avLst/>
          </a:prstGeom>
          <a:noFill/>
        </p:spPr>
        <p:txBody>
          <a:bodyPr wrap="none" rtlCol="0">
            <a:spAutoFit/>
          </a:bodyPr>
          <a:lstStyle/>
          <a:p>
            <a:pPr defTabSz="932597"/>
            <a:r>
              <a:rPr lang="en-US" sz="2856" kern="0" cap="all" dirty="0">
                <a:solidFill>
                  <a:sysClr val="windowText" lastClr="000000"/>
                </a:solidFill>
                <a:latin typeface="+mj-lt"/>
              </a:rPr>
              <a:t>Lab Architecture</a:t>
            </a:r>
          </a:p>
        </p:txBody>
      </p:sp>
      <p:sp>
        <p:nvSpPr>
          <p:cNvPr id="18" name="Local Resources Label"/>
          <p:cNvSpPr txBox="1"/>
          <p:nvPr/>
        </p:nvSpPr>
        <p:spPr>
          <a:xfrm rot="16200000">
            <a:off x="2841774" y="2881364"/>
            <a:ext cx="1525703" cy="286306"/>
          </a:xfrm>
          <a:prstGeom prst="rect">
            <a:avLst/>
          </a:prstGeom>
          <a:noFill/>
        </p:spPr>
        <p:txBody>
          <a:bodyPr wrap="none" rtlCol="0">
            <a:spAutoFit/>
          </a:bodyPr>
          <a:lstStyle/>
          <a:p>
            <a:pPr algn="ctr" defTabSz="932597"/>
            <a:r>
              <a:rPr lang="en-US" sz="1224" kern="0" dirty="0">
                <a:solidFill>
                  <a:sysClr val="windowText" lastClr="000000"/>
                </a:solidFill>
              </a:rPr>
              <a:t>LOCAL RESOURCES</a:t>
            </a:r>
          </a:p>
        </p:txBody>
      </p:sp>
      <p:sp>
        <p:nvSpPr>
          <p:cNvPr id="322" name="Azure Resources Label"/>
          <p:cNvSpPr txBox="1"/>
          <p:nvPr/>
        </p:nvSpPr>
        <p:spPr>
          <a:xfrm rot="5400000">
            <a:off x="3136271" y="2881364"/>
            <a:ext cx="1519162" cy="286306"/>
          </a:xfrm>
          <a:prstGeom prst="rect">
            <a:avLst/>
          </a:prstGeom>
          <a:noFill/>
        </p:spPr>
        <p:txBody>
          <a:bodyPr wrap="none" rtlCol="0">
            <a:spAutoFit/>
          </a:bodyPr>
          <a:lstStyle/>
          <a:p>
            <a:pPr algn="ctr" defTabSz="932597"/>
            <a:r>
              <a:rPr lang="en-US" sz="1224" kern="0" dirty="0">
                <a:solidFill>
                  <a:sysClr val="windowText" lastClr="000000"/>
                </a:solidFill>
              </a:rPr>
              <a:t>AZURE RESOURCES</a:t>
            </a:r>
          </a:p>
        </p:txBody>
      </p:sp>
      <p:sp>
        <p:nvSpPr>
          <p:cNvPr id="19" name="Temp Sensor Label"/>
          <p:cNvSpPr txBox="1"/>
          <p:nvPr/>
        </p:nvSpPr>
        <p:spPr>
          <a:xfrm>
            <a:off x="-33506" y="5941069"/>
            <a:ext cx="765467" cy="350264"/>
          </a:xfrm>
          <a:prstGeom prst="rect">
            <a:avLst/>
          </a:prstGeom>
          <a:noFill/>
        </p:spPr>
        <p:txBody>
          <a:bodyPr wrap="none" rtlCol="0">
            <a:spAutoFit/>
          </a:bodyPr>
          <a:lstStyle/>
          <a:p>
            <a:pPr algn="ctr" defTabSz="932597"/>
            <a:r>
              <a:rPr lang="en-US" sz="816" kern="0" dirty="0">
                <a:solidFill>
                  <a:sysClr val="windowText" lastClr="000000"/>
                </a:solidFill>
              </a:rPr>
              <a:t>Temperature</a:t>
            </a:r>
            <a:br>
              <a:rPr lang="en-US" sz="816" kern="0" dirty="0">
                <a:solidFill>
                  <a:sysClr val="windowText" lastClr="000000"/>
                </a:solidFill>
              </a:rPr>
            </a:br>
            <a:r>
              <a:rPr lang="en-US" sz="816" kern="0" dirty="0">
                <a:solidFill>
                  <a:sysClr val="windowText" lastClr="000000"/>
                </a:solidFill>
              </a:rPr>
              <a:t>Sensor</a:t>
            </a:r>
          </a:p>
        </p:txBody>
      </p:sp>
      <p:sp>
        <p:nvSpPr>
          <p:cNvPr id="325" name="Buzzer Label"/>
          <p:cNvSpPr txBox="1"/>
          <p:nvPr/>
        </p:nvSpPr>
        <p:spPr>
          <a:xfrm>
            <a:off x="2977948" y="4784436"/>
            <a:ext cx="492437" cy="222217"/>
          </a:xfrm>
          <a:prstGeom prst="rect">
            <a:avLst/>
          </a:prstGeom>
          <a:noFill/>
        </p:spPr>
        <p:txBody>
          <a:bodyPr wrap="none" rtlCol="0">
            <a:spAutoFit/>
          </a:bodyPr>
          <a:lstStyle/>
          <a:p>
            <a:pPr algn="ctr" defTabSz="932597"/>
            <a:r>
              <a:rPr lang="en-US" sz="816" kern="0" dirty="0">
                <a:solidFill>
                  <a:sysClr val="windowText" lastClr="000000"/>
                </a:solidFill>
              </a:rPr>
              <a:t>Buzzer</a:t>
            </a:r>
          </a:p>
        </p:txBody>
      </p:sp>
      <p:grpSp>
        <p:nvGrpSpPr>
          <p:cNvPr id="128" name="RGB LCD and Rotary Angle Sensor"/>
          <p:cNvGrpSpPr/>
          <p:nvPr/>
        </p:nvGrpSpPr>
        <p:grpSpPr>
          <a:xfrm>
            <a:off x="626273" y="5348074"/>
            <a:ext cx="2796819" cy="1595717"/>
            <a:chOff x="626273" y="5348074"/>
            <a:chExt cx="2796819" cy="1595717"/>
          </a:xfrm>
        </p:grpSpPr>
        <p:grpSp>
          <p:nvGrpSpPr>
            <p:cNvPr id="164" name="LCD Panel"/>
            <p:cNvGrpSpPr/>
            <p:nvPr/>
          </p:nvGrpSpPr>
          <p:grpSpPr>
            <a:xfrm>
              <a:off x="1865818" y="5933546"/>
              <a:ext cx="1554182" cy="809735"/>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37" name="Rotary Sensor Cable"/>
            <p:cNvGrpSpPr/>
            <p:nvPr/>
          </p:nvGrpSpPr>
          <p:grpSpPr>
            <a:xfrm>
              <a:off x="794138" y="5377493"/>
              <a:ext cx="835453" cy="61070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nvGrpSpPr>
            <p:cNvPr id="154" name="Rotary Sensor"/>
            <p:cNvGrpSpPr/>
            <p:nvPr/>
          </p:nvGrpSpPr>
          <p:grpSpPr>
            <a:xfrm rot="16200000">
              <a:off x="649335" y="5881826"/>
              <a:ext cx="453415" cy="367526"/>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397" name="LCD Cable"/>
            <p:cNvGrpSpPr>
              <a:grpSpLocks noChangeAspect="1"/>
            </p:cNvGrpSpPr>
            <p:nvPr/>
          </p:nvGrpSpPr>
          <p:grpSpPr>
            <a:xfrm>
              <a:off x="1586143" y="5348074"/>
              <a:ext cx="1836949" cy="1333272"/>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sp>
          <p:nvSpPr>
            <p:cNvPr id="324" name="Rotary Sensor Label"/>
            <p:cNvSpPr txBox="1"/>
            <p:nvPr/>
          </p:nvSpPr>
          <p:spPr>
            <a:xfrm>
              <a:off x="626273" y="6332990"/>
              <a:ext cx="489167" cy="478311"/>
            </a:xfrm>
            <a:prstGeom prst="rect">
              <a:avLst/>
            </a:prstGeom>
            <a:noFill/>
          </p:spPr>
          <p:txBody>
            <a:bodyPr wrap="none" rtlCol="0">
              <a:spAutoFit/>
            </a:bodyPr>
            <a:lstStyle/>
            <a:p>
              <a:pPr algn="ctr" defTabSz="932597"/>
              <a:r>
                <a:rPr lang="en-US" sz="816" kern="0" dirty="0">
                  <a:solidFill>
                    <a:sysClr val="windowText" lastClr="000000"/>
                  </a:solidFill>
                </a:rPr>
                <a:t>Rotary</a:t>
              </a:r>
              <a:br>
                <a:rPr lang="en-US" sz="816" kern="0" dirty="0">
                  <a:solidFill>
                    <a:sysClr val="windowText" lastClr="000000"/>
                  </a:solidFill>
                </a:rPr>
              </a:br>
              <a:r>
                <a:rPr lang="en-US" sz="816" kern="0" dirty="0">
                  <a:solidFill>
                    <a:sysClr val="windowText" lastClr="000000"/>
                  </a:solidFill>
                </a:rPr>
                <a:t>Angle</a:t>
              </a:r>
              <a:br>
                <a:rPr lang="en-US" sz="816" kern="0" dirty="0">
                  <a:solidFill>
                    <a:sysClr val="windowText" lastClr="000000"/>
                  </a:solidFill>
                </a:rPr>
              </a:br>
              <a:r>
                <a:rPr lang="en-US" sz="816" kern="0" dirty="0">
                  <a:solidFill>
                    <a:sysClr val="windowText" lastClr="000000"/>
                  </a:solidFill>
                </a:rPr>
                <a:t>Sensor</a:t>
              </a:r>
            </a:p>
          </p:txBody>
        </p:sp>
        <p:sp>
          <p:nvSpPr>
            <p:cNvPr id="326" name="LCD Label"/>
            <p:cNvSpPr txBox="1"/>
            <p:nvPr/>
          </p:nvSpPr>
          <p:spPr>
            <a:xfrm>
              <a:off x="2147891" y="6721574"/>
              <a:ext cx="1028689" cy="222217"/>
            </a:xfrm>
            <a:prstGeom prst="rect">
              <a:avLst/>
            </a:prstGeom>
            <a:noFill/>
          </p:spPr>
          <p:txBody>
            <a:bodyPr wrap="none" rtlCol="0">
              <a:spAutoFit/>
            </a:bodyPr>
            <a:lstStyle/>
            <a:p>
              <a:pPr algn="ctr" defTabSz="932597"/>
              <a:r>
                <a:rPr lang="en-US" sz="816" kern="0" dirty="0">
                  <a:solidFill>
                    <a:sysClr val="windowText" lastClr="000000"/>
                  </a:solidFill>
                </a:rPr>
                <a:t>2 Row LCD Display</a:t>
              </a:r>
            </a:p>
          </p:txBody>
        </p:sp>
      </p:grpSp>
      <p:grpSp>
        <p:nvGrpSpPr>
          <p:cNvPr id="133" name="Intel NUC and Label"/>
          <p:cNvGrpSpPr/>
          <p:nvPr/>
        </p:nvGrpSpPr>
        <p:grpSpPr>
          <a:xfrm>
            <a:off x="935231" y="3614120"/>
            <a:ext cx="2245574" cy="722701"/>
            <a:chOff x="935231" y="3614120"/>
            <a:chExt cx="2245574" cy="722701"/>
          </a:xfrm>
        </p:grpSpPr>
        <p:grpSp>
          <p:nvGrpSpPr>
            <p:cNvPr id="3" name="NUC"/>
            <p:cNvGrpSpPr/>
            <p:nvPr/>
          </p:nvGrpSpPr>
          <p:grpSpPr>
            <a:xfrm rot="16200000">
              <a:off x="1795676" y="2753675"/>
              <a:ext cx="524683" cy="2245574"/>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28" name="NUC Label"/>
            <p:cNvSpPr txBox="1"/>
            <p:nvPr/>
          </p:nvSpPr>
          <p:spPr>
            <a:xfrm>
              <a:off x="1432649" y="4114604"/>
              <a:ext cx="1265751" cy="222217"/>
            </a:xfrm>
            <a:prstGeom prst="rect">
              <a:avLst/>
            </a:prstGeom>
            <a:noFill/>
          </p:spPr>
          <p:txBody>
            <a:bodyPr wrap="none" rtlCol="0">
              <a:spAutoFit/>
            </a:bodyPr>
            <a:lstStyle/>
            <a:p>
              <a:pPr algn="ctr" defTabSz="932597"/>
              <a:r>
                <a:rPr lang="en-US" sz="816" kern="0" dirty="0">
                  <a:solidFill>
                    <a:sysClr val="windowText" lastClr="000000"/>
                  </a:solidFill>
                </a:rPr>
                <a:t>Intel NUC / IoT Gateway</a:t>
              </a:r>
            </a:p>
          </p:txBody>
        </p:sp>
      </p:grpSp>
      <p:grpSp>
        <p:nvGrpSpPr>
          <p:cNvPr id="134" name="Laptop"/>
          <p:cNvGrpSpPr/>
          <p:nvPr/>
        </p:nvGrpSpPr>
        <p:grpSpPr>
          <a:xfrm>
            <a:off x="1170527" y="868784"/>
            <a:ext cx="1757077" cy="1270968"/>
            <a:chOff x="1170527" y="868784"/>
            <a:chExt cx="1757077" cy="1270968"/>
          </a:xfrm>
        </p:grpSpPr>
        <p:sp>
          <p:nvSpPr>
            <p:cNvPr id="306" name="Laptop"/>
            <p:cNvSpPr/>
            <p:nvPr/>
          </p:nvSpPr>
          <p:spPr>
            <a:xfrm>
              <a:off x="1170527" y="868784"/>
              <a:ext cx="1757077" cy="1270968"/>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29" name="Laptop Label"/>
            <p:cNvSpPr txBox="1"/>
            <p:nvPr/>
          </p:nvSpPr>
          <p:spPr>
            <a:xfrm>
              <a:off x="1419081" y="1060491"/>
              <a:ext cx="1257577" cy="478311"/>
            </a:xfrm>
            <a:prstGeom prst="rect">
              <a:avLst/>
            </a:prstGeom>
            <a:noFill/>
          </p:spPr>
          <p:txBody>
            <a:bodyPr wrap="none" rtlCol="0">
              <a:spAutoFit/>
            </a:bodyPr>
            <a:lstStyle/>
            <a:p>
              <a:pPr algn="ctr" defTabSz="932597"/>
              <a:r>
                <a:rPr lang="en-US" sz="816" kern="0" dirty="0">
                  <a:solidFill>
                    <a:sysClr val="windowText" lastClr="000000"/>
                  </a:solidFill>
                </a:rPr>
                <a:t>Development</a:t>
              </a:r>
              <a:br>
                <a:rPr lang="en-US" sz="816" kern="0" dirty="0">
                  <a:solidFill>
                    <a:sysClr val="windowText" lastClr="000000"/>
                  </a:solidFill>
                </a:rPr>
              </a:br>
              <a:r>
                <a:rPr lang="en-US" sz="816" kern="0" dirty="0">
                  <a:solidFill>
                    <a:sysClr val="windowText" lastClr="000000"/>
                  </a:solidFill>
                </a:rPr>
                <a:t>Workstation</a:t>
              </a:r>
              <a:br>
                <a:rPr lang="en-US" sz="816" kern="0" dirty="0">
                  <a:solidFill>
                    <a:sysClr val="windowText" lastClr="000000"/>
                  </a:solidFill>
                </a:rPr>
              </a:br>
              <a:r>
                <a:rPr lang="en-US" sz="816" kern="0" dirty="0">
                  <a:solidFill>
                    <a:sysClr val="windowText" lastClr="000000"/>
                  </a:solidFill>
                </a:rPr>
                <a:t>(Windows / </a:t>
              </a:r>
              <a:r>
                <a:rPr lang="en-US" sz="816" kern="0" dirty="0" err="1">
                  <a:solidFill>
                    <a:sysClr val="windowText" lastClr="000000"/>
                  </a:solidFill>
                </a:rPr>
                <a:t>OSx</a:t>
              </a:r>
              <a:r>
                <a:rPr lang="en-US" sz="816" kern="0" dirty="0">
                  <a:solidFill>
                    <a:sysClr val="windowText" lastClr="000000"/>
                  </a:solidFill>
                </a:rPr>
                <a:t> / Linux)</a:t>
              </a:r>
            </a:p>
          </p:txBody>
        </p:sp>
      </p:grpSp>
      <p:sp>
        <p:nvSpPr>
          <p:cNvPr id="367" name="ASA Event Hub Output"/>
          <p:cNvSpPr/>
          <p:nvPr/>
        </p:nvSpPr>
        <p:spPr>
          <a:xfrm>
            <a:off x="5973152" y="4525133"/>
            <a:ext cx="463883"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OUTPUT</a:t>
            </a:r>
          </a:p>
        </p:txBody>
      </p:sp>
      <p:grpSp>
        <p:nvGrpSpPr>
          <p:cNvPr id="93" name="Storage Account"/>
          <p:cNvGrpSpPr/>
          <p:nvPr/>
        </p:nvGrpSpPr>
        <p:grpSpPr>
          <a:xfrm>
            <a:off x="9663782" y="4335892"/>
            <a:ext cx="724315" cy="2366411"/>
            <a:chOff x="9474292" y="4251261"/>
            <a:chExt cx="710177" cy="2320221"/>
          </a:xfrm>
        </p:grpSpPr>
        <p:sp>
          <p:nvSpPr>
            <p:cNvPr id="373" name="Rectangle: Rounded Corners 372"/>
            <p:cNvSpPr/>
            <p:nvPr/>
          </p:nvSpPr>
          <p:spPr>
            <a:xfrm>
              <a:off x="9474495" y="4251261"/>
              <a:ext cx="709974" cy="232022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74" name="TextBox 373"/>
            <p:cNvSpPr txBox="1"/>
            <p:nvPr/>
          </p:nvSpPr>
          <p:spPr>
            <a:xfrm rot="5400000">
              <a:off x="9099153" y="5124713"/>
              <a:ext cx="1460656" cy="531812"/>
            </a:xfrm>
            <a:prstGeom prst="rect">
              <a:avLst/>
            </a:prstGeom>
            <a:noFill/>
          </p:spPr>
          <p:txBody>
            <a:bodyPr wrap="none" rtlCol="0">
              <a:spAutoFit/>
            </a:bodyPr>
            <a:lstStyle/>
            <a:p>
              <a:pPr defTabSz="932597"/>
              <a:r>
                <a:rPr lang="en-US" sz="1428" kern="0" dirty="0">
                  <a:solidFill>
                    <a:sysClr val="windowText" lastClr="000000"/>
                  </a:solidFill>
                </a:rPr>
                <a:t>Storage Account</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storage</a:t>
              </a:r>
              <a:endParaRPr lang="en-US" sz="1428" kern="0" dirty="0">
                <a:solidFill>
                  <a:sysClr val="windowText" lastClr="000000"/>
                </a:solidFill>
              </a:endParaRPr>
            </a:p>
          </p:txBody>
        </p:sp>
        <p:sp>
          <p:nvSpPr>
            <p:cNvPr id="386" name="Freeform: Shape 385"/>
            <p:cNvSpPr/>
            <p:nvPr/>
          </p:nvSpPr>
          <p:spPr>
            <a:xfrm>
              <a:off x="9474292" y="4252472"/>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96" name="Storage Account Icon"/>
            <p:cNvSpPr>
              <a:spLocks noChangeAspect="1" noEditPoints="1"/>
            </p:cNvSpPr>
            <p:nvPr/>
          </p:nvSpPr>
          <p:spPr bwMode="auto">
            <a:xfrm>
              <a:off x="9663017" y="4320661"/>
              <a:ext cx="331714" cy="283464"/>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sp>
        <p:nvSpPr>
          <p:cNvPr id="430" name="Function Storage Read/Write"/>
          <p:cNvSpPr/>
          <p:nvPr/>
        </p:nvSpPr>
        <p:spPr>
          <a:xfrm>
            <a:off x="9106526" y="6182174"/>
            <a:ext cx="805857" cy="235817"/>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READ / WRITE</a:t>
            </a:r>
          </a:p>
        </p:txBody>
      </p:sp>
    </p:spTree>
    <p:extLst>
      <p:ext uri="{BB962C8B-B14F-4D97-AF65-F5344CB8AC3E}">
        <p14:creationId xmlns:p14="http://schemas.microsoft.com/office/powerpoint/2010/main" val="1501309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Arduino 101"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a:off x="1372971" y="4762059"/>
            <a:ext cx="1290218" cy="918462"/>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ve Base Shield and Label"/>
          <p:cNvGrpSpPr/>
          <p:nvPr/>
        </p:nvGrpSpPr>
        <p:grpSpPr>
          <a:xfrm>
            <a:off x="886567" y="4434868"/>
            <a:ext cx="1775669" cy="1280146"/>
            <a:chOff x="886567" y="4434868"/>
            <a:chExt cx="1775669" cy="1280146"/>
          </a:xfrm>
        </p:grpSpPr>
        <p:grpSp>
          <p:nvGrpSpPr>
            <p:cNvPr id="55" name="Grove Base Shield"/>
            <p:cNvGrpSpPr>
              <a:grpSpLocks noChangeAspect="1"/>
            </p:cNvGrpSpPr>
            <p:nvPr/>
          </p:nvGrpSpPr>
          <p:grpSpPr>
            <a:xfrm>
              <a:off x="1460892" y="4762706"/>
              <a:ext cx="1201344" cy="952308"/>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27" name="Arduino Grove Label"/>
            <p:cNvSpPr txBox="1"/>
            <p:nvPr/>
          </p:nvSpPr>
          <p:spPr>
            <a:xfrm>
              <a:off x="886567" y="4434868"/>
              <a:ext cx="1094085" cy="350264"/>
            </a:xfrm>
            <a:prstGeom prst="rect">
              <a:avLst/>
            </a:prstGeom>
            <a:noFill/>
          </p:spPr>
          <p:txBody>
            <a:bodyPr wrap="none" rtlCol="0">
              <a:spAutoFit/>
            </a:bodyPr>
            <a:lstStyle/>
            <a:p>
              <a:pPr algn="ctr" defTabSz="932597"/>
              <a:r>
                <a:rPr lang="en-US" sz="816" kern="0" dirty="0">
                  <a:solidFill>
                    <a:sysClr val="windowText" lastClr="000000"/>
                  </a:solidFill>
                </a:rPr>
                <a:t>Arduino 101</a:t>
              </a:r>
              <a:br>
                <a:rPr lang="en-US" sz="816" kern="0" dirty="0">
                  <a:solidFill>
                    <a:sysClr val="windowText" lastClr="000000"/>
                  </a:solidFill>
                </a:rPr>
              </a:br>
              <a:r>
                <a:rPr lang="en-US" sz="816" kern="0" dirty="0">
                  <a:solidFill>
                    <a:sysClr val="windowText" lastClr="000000"/>
                  </a:solidFill>
                </a:rPr>
                <a:t>&amp; Grove Base Shield</a:t>
              </a:r>
            </a:p>
          </p:txBody>
        </p:sp>
      </p:grpSp>
      <p:grpSp>
        <p:nvGrpSpPr>
          <p:cNvPr id="21" name="Resource Group"/>
          <p:cNvGrpSpPr/>
          <p:nvPr/>
        </p:nvGrpSpPr>
        <p:grpSpPr>
          <a:xfrm>
            <a:off x="4151448" y="127647"/>
            <a:ext cx="8110172" cy="6712623"/>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 name="Group 1"/>
            <p:cNvGrpSpPr/>
            <p:nvPr/>
          </p:nvGrpSpPr>
          <p:grpSpPr>
            <a:xfrm>
              <a:off x="4344298" y="235849"/>
              <a:ext cx="1689975" cy="531812"/>
              <a:chOff x="4344298" y="941818"/>
              <a:chExt cx="1689975" cy="531812"/>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437" name="TextBox 436"/>
              <p:cNvSpPr txBox="1"/>
              <p:nvPr/>
            </p:nvSpPr>
            <p:spPr>
              <a:xfrm>
                <a:off x="4613691" y="941818"/>
                <a:ext cx="1420582" cy="531812"/>
              </a:xfrm>
              <a:prstGeom prst="rect">
                <a:avLst/>
              </a:prstGeom>
              <a:noFill/>
            </p:spPr>
            <p:txBody>
              <a:bodyPr wrap="none" rtlCol="0">
                <a:spAutoFit/>
              </a:bodyPr>
              <a:lstStyle/>
              <a:p>
                <a:pPr algn="ctr" defTabSz="932597"/>
                <a:r>
                  <a:rPr lang="en-US" sz="1428" kern="0" dirty="0">
                    <a:solidFill>
                      <a:sysClr val="windowText" lastClr="000000"/>
                    </a:solidFill>
                  </a:rPr>
                  <a:t>Resource Group</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group</a:t>
                </a:r>
              </a:p>
            </p:txBody>
          </p:sp>
        </p:grpSp>
      </p:grpSp>
      <p:grpSp>
        <p:nvGrpSpPr>
          <p:cNvPr id="94" name="Event Hub Namespace"/>
          <p:cNvGrpSpPr/>
          <p:nvPr/>
        </p:nvGrpSpPr>
        <p:grpSpPr>
          <a:xfrm>
            <a:off x="6178459" y="3764661"/>
            <a:ext cx="1434682" cy="2551927"/>
            <a:chOff x="6056998" y="3691180"/>
            <a:chExt cx="1406679" cy="2502116"/>
          </a:xfrm>
        </p:grpSpPr>
        <p:sp>
          <p:nvSpPr>
            <p:cNvPr id="362" name="Rectangle: Rounded Corners 361"/>
            <p:cNvSpPr/>
            <p:nvPr/>
          </p:nvSpPr>
          <p:spPr>
            <a:xfrm>
              <a:off x="6056998" y="3691180"/>
              <a:ext cx="1395196" cy="250211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65" name="TextBox 364"/>
            <p:cNvSpPr txBox="1"/>
            <p:nvPr/>
          </p:nvSpPr>
          <p:spPr>
            <a:xfrm rot="5400000">
              <a:off x="6233404" y="4793820"/>
              <a:ext cx="1928733" cy="531812"/>
            </a:xfrm>
            <a:prstGeom prst="rect">
              <a:avLst/>
            </a:prstGeom>
            <a:noFill/>
          </p:spPr>
          <p:txBody>
            <a:bodyPr wrap="none" rtlCol="0">
              <a:spAutoFit/>
            </a:bodyPr>
            <a:lstStyle/>
            <a:p>
              <a:pPr defTabSz="932597"/>
              <a:r>
                <a:rPr lang="en-US" sz="1428" kern="0" dirty="0">
                  <a:solidFill>
                    <a:sysClr val="windowText" lastClr="000000"/>
                  </a:solidFill>
                </a:rPr>
                <a:t>Event Hub Namespace</a:t>
              </a:r>
            </a:p>
            <a:p>
              <a:pPr defTabSz="932597"/>
              <a:r>
                <a:rPr lang="en-US" sz="1428" b="1" i="1" kern="0" dirty="0">
                  <a:solidFill>
                    <a:sysClr val="windowText" lastClr="000000"/>
                  </a:solidFill>
                </a:rPr>
                <a:t>&lt;name&gt;</a:t>
              </a:r>
              <a:r>
                <a:rPr lang="en-US" sz="1428" b="1" kern="0" dirty="0">
                  <a:solidFill>
                    <a:sysClr val="windowText" lastClr="000000"/>
                  </a:solidFill>
                </a:rPr>
                <a:t>ns</a:t>
              </a:r>
            </a:p>
          </p:txBody>
        </p:sp>
        <p:sp>
          <p:nvSpPr>
            <p:cNvPr id="368" name="Freeform: Shape 367"/>
            <p:cNvSpPr/>
            <p:nvPr/>
          </p:nvSpPr>
          <p:spPr>
            <a:xfrm>
              <a:off x="6057553" y="3691180"/>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sp>
          <p:nvSpPr>
            <p:cNvPr id="395" name="Event Hubs Icon"/>
            <p:cNvSpPr>
              <a:spLocks noChangeAspect="1"/>
            </p:cNvSpPr>
            <p:nvPr/>
          </p:nvSpPr>
          <p:spPr bwMode="auto">
            <a:xfrm>
              <a:off x="7065955" y="3752417"/>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20" name="PowerBI Workspace Collection"/>
          <p:cNvGrpSpPr/>
          <p:nvPr/>
        </p:nvGrpSpPr>
        <p:grpSpPr>
          <a:xfrm>
            <a:off x="9667503" y="307085"/>
            <a:ext cx="2287826" cy="3934465"/>
            <a:chOff x="9477940" y="907739"/>
            <a:chExt cx="2243170" cy="3857669"/>
          </a:xfrm>
        </p:grpSpPr>
        <p:sp>
          <p:nvSpPr>
            <p:cNvPr id="441" name="Rectangle: Rounded Corners 440"/>
            <p:cNvSpPr/>
            <p:nvPr/>
          </p:nvSpPr>
          <p:spPr>
            <a:xfrm>
              <a:off x="9478278" y="907739"/>
              <a:ext cx="2231350" cy="3857669"/>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94" name="TextBox 393"/>
            <p:cNvSpPr txBox="1"/>
            <p:nvPr/>
          </p:nvSpPr>
          <p:spPr>
            <a:xfrm rot="5400000">
              <a:off x="9757463" y="2739382"/>
              <a:ext cx="3395481" cy="531812"/>
            </a:xfrm>
            <a:prstGeom prst="rect">
              <a:avLst/>
            </a:prstGeom>
            <a:noFill/>
          </p:spPr>
          <p:txBody>
            <a:bodyPr wrap="none" rtlCol="0">
              <a:spAutoFit/>
            </a:bodyPr>
            <a:lstStyle/>
            <a:p>
              <a:pPr defTabSz="932597"/>
              <a:r>
                <a:rPr lang="en-US" sz="1428" kern="0" dirty="0" err="1">
                  <a:solidFill>
                    <a:sysClr val="windowText" lastClr="000000"/>
                  </a:solidFill>
                </a:rPr>
                <a:t>PowerBI</a:t>
              </a:r>
              <a:r>
                <a:rPr lang="en-US" sz="1428" kern="0" dirty="0">
                  <a:solidFill>
                    <a:sysClr val="windowText" lastClr="000000"/>
                  </a:solidFill>
                </a:rPr>
                <a:t> Embedded Workspace Collection</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collection</a:t>
              </a:r>
              <a:endParaRPr lang="en-US" sz="1428" kern="0" dirty="0">
                <a:solidFill>
                  <a:sysClr val="windowText" lastClr="000000"/>
                </a:solidFill>
              </a:endParaRPr>
            </a:p>
          </p:txBody>
        </p:sp>
        <p:sp>
          <p:nvSpPr>
            <p:cNvPr id="358" name="Freeform: Shape 357"/>
            <p:cNvSpPr/>
            <p:nvPr/>
          </p:nvSpPr>
          <p:spPr>
            <a:xfrm>
              <a:off x="9477940" y="910513"/>
              <a:ext cx="2231350" cy="426857"/>
            </a:xfrm>
            <a:custGeom>
              <a:avLst/>
              <a:gdLst>
                <a:gd name="connsiteX0" fmla="*/ 113893 w 2231350"/>
                <a:gd name="connsiteY0" fmla="*/ 0 h 426857"/>
                <a:gd name="connsiteX1" fmla="*/ 2117457 w 2231350"/>
                <a:gd name="connsiteY1" fmla="*/ 0 h 426857"/>
                <a:gd name="connsiteX2" fmla="*/ 2153398 w 2231350"/>
                <a:gd name="connsiteY2" fmla="*/ 7256 h 426857"/>
                <a:gd name="connsiteX3" fmla="*/ 2231350 w 2231350"/>
                <a:gd name="connsiteY3" fmla="*/ 124859 h 426857"/>
                <a:gd name="connsiteX4" fmla="*/ 2231350 w 2231350"/>
                <a:gd name="connsiteY4" fmla="*/ 426857 h 426857"/>
                <a:gd name="connsiteX5" fmla="*/ 0 w 2231350"/>
                <a:gd name="connsiteY5" fmla="*/ 426857 h 426857"/>
                <a:gd name="connsiteX6" fmla="*/ 0 w 2231350"/>
                <a:gd name="connsiteY6" fmla="*/ 124859 h 426857"/>
                <a:gd name="connsiteX7" fmla="*/ 77952 w 2231350"/>
                <a:gd name="connsiteY7" fmla="*/ 7256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426857">
                  <a:moveTo>
                    <a:pt x="113893" y="0"/>
                  </a:moveTo>
                  <a:lnTo>
                    <a:pt x="2117457" y="0"/>
                  </a:lnTo>
                  <a:lnTo>
                    <a:pt x="2153398" y="7256"/>
                  </a:lnTo>
                  <a:cubicBezTo>
                    <a:pt x="2199207" y="26632"/>
                    <a:pt x="2231350" y="71992"/>
                    <a:pt x="2231350" y="124859"/>
                  </a:cubicBezTo>
                  <a:lnTo>
                    <a:pt x="2231350" y="426857"/>
                  </a:lnTo>
                  <a:lnTo>
                    <a:pt x="0" y="426857"/>
                  </a:lnTo>
                  <a:lnTo>
                    <a:pt x="0" y="124859"/>
                  </a:lnTo>
                  <a:cubicBezTo>
                    <a:pt x="0" y="71992"/>
                    <a:pt x="32143" y="26632"/>
                    <a:pt x="77952" y="7256"/>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29" name="PowerBI Workspace"/>
          <p:cNvGrpSpPr/>
          <p:nvPr/>
        </p:nvGrpSpPr>
        <p:grpSpPr>
          <a:xfrm>
            <a:off x="9846022" y="836455"/>
            <a:ext cx="1435157" cy="3185361"/>
            <a:chOff x="9652975" y="1426777"/>
            <a:chExt cx="1407144" cy="3123186"/>
          </a:xfrm>
        </p:grpSpPr>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483" name="TextBox 482"/>
            <p:cNvSpPr txBox="1"/>
            <p:nvPr/>
          </p:nvSpPr>
          <p:spPr>
            <a:xfrm rot="5400000">
              <a:off x="9499628" y="2867077"/>
              <a:ext cx="2589170" cy="531812"/>
            </a:xfrm>
            <a:prstGeom prst="rect">
              <a:avLst/>
            </a:prstGeom>
            <a:noFill/>
          </p:spPr>
          <p:txBody>
            <a:bodyPr wrap="none" rtlCol="0">
              <a:spAutoFit/>
            </a:bodyPr>
            <a:lstStyle/>
            <a:p>
              <a:pPr defTabSz="932597"/>
              <a:r>
                <a:rPr lang="en-US" sz="1428" kern="0" dirty="0" err="1">
                  <a:solidFill>
                    <a:sysClr val="windowText" lastClr="000000"/>
                  </a:solidFill>
                </a:rPr>
                <a:t>PowerBI</a:t>
              </a:r>
              <a:r>
                <a:rPr lang="en-US" sz="1428" kern="0" dirty="0">
                  <a:solidFill>
                    <a:sysClr val="windowText" lastClr="000000"/>
                  </a:solidFill>
                </a:rPr>
                <a:t> Embedded Workspace</a:t>
              </a:r>
            </a:p>
            <a:p>
              <a:pPr defTabSz="932597"/>
              <a:r>
                <a:rPr lang="en-US" sz="1428" b="1" i="1" kern="0" dirty="0">
                  <a:solidFill>
                    <a:sysClr val="windowText" lastClr="000000"/>
                  </a:solidFill>
                </a:rPr>
                <a:t>Dynamically generated </a:t>
              </a:r>
              <a:r>
                <a:rPr lang="en-US" sz="1428" b="1" i="1" kern="0" dirty="0" err="1">
                  <a:solidFill>
                    <a:sysClr val="windowText" lastClr="000000"/>
                  </a:solidFill>
                </a:rPr>
                <a:t>guid</a:t>
              </a:r>
              <a:endParaRPr lang="en-US" sz="1428" b="1" kern="0" dirty="0">
                <a:solidFill>
                  <a:sysClr val="windowText" lastClr="000000"/>
                </a:solidFill>
              </a:endParaRPr>
            </a:p>
          </p:txBody>
        </p:sp>
        <p:sp>
          <p:nvSpPr>
            <p:cNvPr id="361" name="Freeform: Shape 360"/>
            <p:cNvSpPr/>
            <p:nvPr/>
          </p:nvSpPr>
          <p:spPr>
            <a:xfrm>
              <a:off x="9652975" y="1426777"/>
              <a:ext cx="1395196" cy="426322"/>
            </a:xfrm>
            <a:custGeom>
              <a:avLst/>
              <a:gdLst>
                <a:gd name="connsiteX0" fmla="*/ 104868 w 1395196"/>
                <a:gd name="connsiteY0" fmla="*/ 0 h 426322"/>
                <a:gd name="connsiteX1" fmla="*/ 1291248 w 1395196"/>
                <a:gd name="connsiteY1" fmla="*/ 0 h 426322"/>
                <a:gd name="connsiteX2" fmla="*/ 1312307 w 1395196"/>
                <a:gd name="connsiteY2" fmla="*/ 1715 h 426322"/>
                <a:gd name="connsiteX3" fmla="*/ 1339382 w 1395196"/>
                <a:gd name="connsiteY3" fmla="*/ 7182 h 426322"/>
                <a:gd name="connsiteX4" fmla="*/ 1395196 w 1395196"/>
                <a:gd name="connsiteY4" fmla="*/ 91385 h 426322"/>
                <a:gd name="connsiteX5" fmla="*/ 1395196 w 1395196"/>
                <a:gd name="connsiteY5" fmla="*/ 426322 h 426322"/>
                <a:gd name="connsiteX6" fmla="*/ 0 w 1395196"/>
                <a:gd name="connsiteY6" fmla="*/ 426322 h 426322"/>
                <a:gd name="connsiteX7" fmla="*/ 0 w 1395196"/>
                <a:gd name="connsiteY7" fmla="*/ 91385 h 426322"/>
                <a:gd name="connsiteX8" fmla="*/ 55814 w 1395196"/>
                <a:gd name="connsiteY8" fmla="*/ 7182 h 426322"/>
                <a:gd name="connsiteX9" fmla="*/ 82267 w 1395196"/>
                <a:gd name="connsiteY9" fmla="*/ 1841 h 42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196" h="426322">
                  <a:moveTo>
                    <a:pt x="104868" y="0"/>
                  </a:moveTo>
                  <a:lnTo>
                    <a:pt x="1291248" y="0"/>
                  </a:lnTo>
                  <a:lnTo>
                    <a:pt x="1312307" y="1715"/>
                  </a:lnTo>
                  <a:lnTo>
                    <a:pt x="1339382" y="7182"/>
                  </a:lnTo>
                  <a:cubicBezTo>
                    <a:pt x="1372182" y="21054"/>
                    <a:pt x="1395196" y="53532"/>
                    <a:pt x="1395196" y="91385"/>
                  </a:cubicBezTo>
                  <a:lnTo>
                    <a:pt x="1395196" y="426322"/>
                  </a:lnTo>
                  <a:lnTo>
                    <a:pt x="0" y="426322"/>
                  </a:lnTo>
                  <a:lnTo>
                    <a:pt x="0" y="91385"/>
                  </a:lnTo>
                  <a:cubicBezTo>
                    <a:pt x="0" y="53532"/>
                    <a:pt x="23014" y="21054"/>
                    <a:pt x="55814" y="7182"/>
                  </a:cubicBezTo>
                  <a:lnTo>
                    <a:pt x="82267" y="1841"/>
                  </a:ln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44" name="PowerBI Report"/>
          <p:cNvGrpSpPr/>
          <p:nvPr/>
        </p:nvGrpSpPr>
        <p:grpSpPr>
          <a:xfrm>
            <a:off x="9949546" y="1450804"/>
            <a:ext cx="726264" cy="2079776"/>
            <a:chOff x="9754478" y="2029134"/>
            <a:chExt cx="712088" cy="2039181"/>
          </a:xfrm>
        </p:grpSpPr>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1836" kern="0" dirty="0">
                <a:solidFill>
                  <a:schemeClr val="tx1"/>
                </a:solidFill>
              </a:endParaRPr>
            </a:p>
          </p:txBody>
        </p:sp>
        <p:sp>
          <p:nvSpPr>
            <p:cNvPr id="494" name="TextBox 493"/>
            <p:cNvSpPr txBox="1"/>
            <p:nvPr/>
          </p:nvSpPr>
          <p:spPr>
            <a:xfrm rot="5400000">
              <a:off x="9314728" y="2963843"/>
              <a:ext cx="1593706" cy="531812"/>
            </a:xfrm>
            <a:prstGeom prst="rect">
              <a:avLst/>
            </a:prstGeom>
            <a:noFill/>
          </p:spPr>
          <p:txBody>
            <a:bodyPr wrap="none" rtlCol="0">
              <a:spAutoFit/>
            </a:bodyPr>
            <a:lstStyle/>
            <a:p>
              <a:pPr defTabSz="932597"/>
              <a:r>
                <a:rPr lang="en-US" sz="1428" kern="0" dirty="0">
                  <a:solidFill>
                    <a:sysClr val="windowText" lastClr="000000"/>
                  </a:solidFill>
                </a:rPr>
                <a:t>Report</a:t>
              </a:r>
              <a:br>
                <a:rPr lang="en-US" sz="1428" kern="0" dirty="0">
                  <a:solidFill>
                    <a:sysClr val="windowText" lastClr="000000"/>
                  </a:solidFill>
                </a:rPr>
              </a:br>
              <a:r>
                <a:rPr lang="en-US" sz="1428" b="1" kern="0">
                  <a:solidFill>
                    <a:sysClr val="windowText" lastClr="000000"/>
                  </a:solidFill>
                </a:rPr>
                <a:t>TemperatureChart</a:t>
              </a:r>
              <a:endParaRPr lang="en-US" sz="1428" kern="0" dirty="0">
                <a:solidFill>
                  <a:sysClr val="windowText" lastClr="000000"/>
                </a:solidFill>
              </a:endParaRPr>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16" name="App Service Plan"/>
          <p:cNvGrpSpPr/>
          <p:nvPr/>
        </p:nvGrpSpPr>
        <p:grpSpPr>
          <a:xfrm>
            <a:off x="7707287" y="307085"/>
            <a:ext cx="1855280" cy="6395219"/>
            <a:chOff x="7555985" y="907739"/>
            <a:chExt cx="1819067"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467" name="TextBox 466"/>
            <p:cNvSpPr txBox="1"/>
            <p:nvPr/>
          </p:nvSpPr>
          <p:spPr>
            <a:xfrm rot="5400000">
              <a:off x="8445855" y="1780830"/>
              <a:ext cx="1326581" cy="531812"/>
            </a:xfrm>
            <a:prstGeom prst="rect">
              <a:avLst/>
            </a:prstGeom>
            <a:noFill/>
          </p:spPr>
          <p:txBody>
            <a:bodyPr wrap="none" rtlCol="0">
              <a:spAutoFit/>
            </a:bodyPr>
            <a:lstStyle/>
            <a:p>
              <a:pPr defTabSz="932597"/>
              <a:r>
                <a:rPr lang="en-US" sz="1428" kern="0" dirty="0">
                  <a:solidFill>
                    <a:sysClr val="windowText" lastClr="000000"/>
                  </a:solidFill>
                </a:rPr>
                <a:t>App Service Plan</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plan</a:t>
              </a:r>
              <a:endParaRPr lang="en-US" sz="1428" kern="0" dirty="0">
                <a:solidFill>
                  <a:sysClr val="windowText" lastClr="000000"/>
                </a:solidFill>
              </a:endParaRPr>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grpSp>
        <p:nvGrpSpPr>
          <p:cNvPr id="46" name="Function App"/>
          <p:cNvGrpSpPr/>
          <p:nvPr/>
        </p:nvGrpSpPr>
        <p:grpSpPr>
          <a:xfrm>
            <a:off x="7907366" y="3556241"/>
            <a:ext cx="1434680" cy="3044445"/>
            <a:chOff x="7752159" y="4093475"/>
            <a:chExt cx="1406677" cy="2985021"/>
          </a:xfrm>
        </p:grpSpPr>
        <p:sp>
          <p:nvSpPr>
            <p:cNvPr id="384" name="Rectangle: Rounded Corners 383"/>
            <p:cNvSpPr/>
            <p:nvPr/>
          </p:nvSpPr>
          <p:spPr>
            <a:xfrm>
              <a:off x="7752159" y="4093475"/>
              <a:ext cx="1395196" cy="2985021"/>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85" name="TextBox 384"/>
            <p:cNvSpPr txBox="1"/>
            <p:nvPr/>
          </p:nvSpPr>
          <p:spPr>
            <a:xfrm rot="5400000">
              <a:off x="8120122" y="4986941"/>
              <a:ext cx="1545616" cy="531812"/>
            </a:xfrm>
            <a:prstGeom prst="rect">
              <a:avLst/>
            </a:prstGeom>
            <a:noFill/>
          </p:spPr>
          <p:txBody>
            <a:bodyPr wrap="none" rtlCol="0">
              <a:spAutoFit/>
            </a:bodyPr>
            <a:lstStyle/>
            <a:p>
              <a:pPr defTabSz="932597"/>
              <a:r>
                <a:rPr lang="en-US" sz="1428" kern="0" dirty="0">
                  <a:solidFill>
                    <a:sysClr val="windowText" lastClr="000000"/>
                  </a:solidFill>
                </a:rPr>
                <a:t>Function App</a:t>
              </a:r>
            </a:p>
            <a:p>
              <a:pPr defTabSz="932597"/>
              <a:r>
                <a:rPr lang="en-US" sz="1428" b="1" i="1" kern="0" dirty="0">
                  <a:solidFill>
                    <a:sysClr val="windowText" lastClr="000000"/>
                  </a:solidFill>
                </a:rPr>
                <a:t>&lt;name&gt;</a:t>
              </a:r>
              <a:r>
                <a:rPr lang="en-US" sz="1428" b="1" kern="0" dirty="0">
                  <a:solidFill>
                    <a:sysClr val="windowText" lastClr="000000"/>
                  </a:solidFill>
                </a:rPr>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nvGrpSpPr>
          <p:cNvPr id="48" name="Function"/>
          <p:cNvGrpSpPr/>
          <p:nvPr/>
        </p:nvGrpSpPr>
        <p:grpSpPr>
          <a:xfrm>
            <a:off x="7994073" y="4120213"/>
            <a:ext cx="726264" cy="2398569"/>
            <a:chOff x="7837174" y="4646440"/>
            <a:chExt cx="712088" cy="2351752"/>
          </a:xfrm>
        </p:grpSpPr>
        <p:sp>
          <p:nvSpPr>
            <p:cNvPr id="471" name="Rectangle: Rounded Corners 470"/>
            <p:cNvSpPr/>
            <p:nvPr/>
          </p:nvSpPr>
          <p:spPr>
            <a:xfrm>
              <a:off x="7837174" y="4647045"/>
              <a:ext cx="709974" cy="235114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1836" kern="0" dirty="0">
                <a:solidFill>
                  <a:schemeClr val="tx1"/>
                </a:solidFill>
              </a:endParaRPr>
            </a:p>
          </p:txBody>
        </p:sp>
        <p:sp>
          <p:nvSpPr>
            <p:cNvPr id="472" name="TextBox 471"/>
            <p:cNvSpPr txBox="1"/>
            <p:nvPr/>
          </p:nvSpPr>
          <p:spPr>
            <a:xfrm rot="5400000">
              <a:off x="7701992" y="5264575"/>
              <a:ext cx="984565" cy="531812"/>
            </a:xfrm>
            <a:prstGeom prst="rect">
              <a:avLst/>
            </a:prstGeom>
            <a:noFill/>
          </p:spPr>
          <p:txBody>
            <a:bodyPr wrap="none" rtlCol="0">
              <a:spAutoFit/>
            </a:bodyPr>
            <a:lstStyle/>
            <a:p>
              <a:pPr defTabSz="932597"/>
              <a:r>
                <a:rPr lang="en-US" sz="1428" kern="0" dirty="0">
                  <a:solidFill>
                    <a:sysClr val="windowText" lastClr="000000"/>
                  </a:solidFill>
                </a:rPr>
                <a:t>Function</a:t>
              </a:r>
              <a:br>
                <a:rPr lang="en-US" sz="1428" kern="0" dirty="0">
                  <a:solidFill>
                    <a:sysClr val="windowText" lastClr="000000"/>
                  </a:solidFill>
                </a:rPr>
              </a:br>
              <a:r>
                <a:rPr lang="en-US" sz="1428" b="1" kern="0" dirty="0" err="1">
                  <a:solidFill>
                    <a:sysClr val="windowText" lastClr="000000"/>
                  </a:solidFill>
                </a:rPr>
                <a:t>TempAlert</a:t>
              </a:r>
              <a:endParaRPr lang="en-US" sz="1428" kern="0" dirty="0">
                <a:solidFill>
                  <a:sysClr val="windowText" lastClr="000000"/>
                </a:solidFill>
              </a:endParaRPr>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nvGrpSpPr>
          <p:cNvPr id="45" name="Web App"/>
          <p:cNvGrpSpPr/>
          <p:nvPr/>
        </p:nvGrpSpPr>
        <p:grpSpPr>
          <a:xfrm>
            <a:off x="7907366" y="853001"/>
            <a:ext cx="726264" cy="2366915"/>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endParaRPr lang="en-US" sz="1836" kern="0" dirty="0">
                <a:solidFill>
                  <a:schemeClr val="tx1"/>
                </a:solidFill>
              </a:endParaRPr>
            </a:p>
          </p:txBody>
        </p:sp>
        <p:sp>
          <p:nvSpPr>
            <p:cNvPr id="383" name="TextBox 382"/>
            <p:cNvSpPr txBox="1"/>
            <p:nvPr/>
          </p:nvSpPr>
          <p:spPr>
            <a:xfrm rot="5400000">
              <a:off x="7520286" y="2166117"/>
              <a:ext cx="1173719" cy="531812"/>
            </a:xfrm>
            <a:prstGeom prst="rect">
              <a:avLst/>
            </a:prstGeom>
            <a:noFill/>
          </p:spPr>
          <p:txBody>
            <a:bodyPr wrap="none" rtlCol="0">
              <a:spAutoFit/>
            </a:bodyPr>
            <a:lstStyle/>
            <a:p>
              <a:pPr defTabSz="932597"/>
              <a:r>
                <a:rPr lang="en-US" sz="1428" kern="0" dirty="0">
                  <a:solidFill>
                    <a:sysClr val="windowText" lastClr="000000"/>
                  </a:solidFill>
                </a:rPr>
                <a:t>Web App</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web</a:t>
              </a:r>
              <a:endParaRPr lang="en-US" sz="1428" kern="0" dirty="0">
                <a:solidFill>
                  <a:sysClr val="windowText" lastClr="000000"/>
                </a:solidFill>
              </a:endParaRPr>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9" name="SQL Server"/>
          <p:cNvGrpSpPr/>
          <p:nvPr/>
        </p:nvGrpSpPr>
        <p:grpSpPr>
          <a:xfrm>
            <a:off x="6184257" y="1546840"/>
            <a:ext cx="1434681" cy="2105798"/>
            <a:chOff x="6062683" y="2123296"/>
            <a:chExt cx="1406678" cy="2064695"/>
          </a:xfrm>
        </p:grpSpPr>
        <p:sp>
          <p:nvSpPr>
            <p:cNvPr id="330" name="Rectangle: Rounded Corners 329"/>
            <p:cNvSpPr/>
            <p:nvPr/>
          </p:nvSpPr>
          <p:spPr>
            <a:xfrm>
              <a:off x="6062683" y="2123296"/>
              <a:ext cx="1395196" cy="2064695"/>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32" name="TextBox 331"/>
            <p:cNvSpPr txBox="1"/>
            <p:nvPr/>
          </p:nvSpPr>
          <p:spPr>
            <a:xfrm rot="5400000">
              <a:off x="6671097" y="2794883"/>
              <a:ext cx="1064715" cy="531812"/>
            </a:xfrm>
            <a:prstGeom prst="rect">
              <a:avLst/>
            </a:prstGeom>
            <a:noFill/>
          </p:spPr>
          <p:txBody>
            <a:bodyPr wrap="none" rtlCol="0">
              <a:spAutoFit/>
            </a:bodyPr>
            <a:lstStyle/>
            <a:p>
              <a:pPr defTabSz="932597"/>
              <a:r>
                <a:rPr lang="en-US" sz="1428" kern="0" dirty="0">
                  <a:solidFill>
                    <a:sysClr val="windowText" lastClr="000000"/>
                  </a:solidFill>
                </a:rPr>
                <a:t>SQL Server</a:t>
              </a:r>
            </a:p>
            <a:p>
              <a:pPr defTabSz="932597"/>
              <a:r>
                <a:rPr lang="en-US" sz="1428" b="1" i="1" kern="0" dirty="0">
                  <a:solidFill>
                    <a:sysClr val="windowText" lastClr="000000"/>
                  </a:solidFill>
                </a:rPr>
                <a:t>&lt;name&gt;</a:t>
              </a:r>
              <a:r>
                <a:rPr lang="en-US" sz="1428" b="1" kern="0" dirty="0" err="1">
                  <a:solidFill>
                    <a:sysClr val="windowText" lastClr="000000"/>
                  </a:solidFill>
                </a:rPr>
                <a:t>sql</a:t>
              </a:r>
              <a:endParaRPr lang="en-US" sz="1428" b="1" kern="0" dirty="0">
                <a:solidFill>
                  <a:sysClr val="windowText" lastClr="000000"/>
                </a:solidFill>
              </a:endParaRPr>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kern="0">
                <a:solidFill>
                  <a:sysClr val="windowText" lastClr="000000"/>
                </a:solidFill>
              </a:endParaRP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grpSp>
        <p:nvGrpSpPr>
          <p:cNvPr id="50" name="SQL Database"/>
          <p:cNvGrpSpPr/>
          <p:nvPr/>
        </p:nvGrpSpPr>
        <p:grpSpPr>
          <a:xfrm>
            <a:off x="6288134" y="2023804"/>
            <a:ext cx="727127" cy="1532438"/>
            <a:chOff x="6164533" y="2590949"/>
            <a:chExt cx="712934" cy="1502527"/>
          </a:xfrm>
        </p:grpSpPr>
        <p:sp>
          <p:nvSpPr>
            <p:cNvPr id="378" name="Rectangle: Rounded Corners 377"/>
            <p:cNvSpPr/>
            <p:nvPr/>
          </p:nvSpPr>
          <p:spPr>
            <a:xfrm>
              <a:off x="6167493" y="2594969"/>
              <a:ext cx="709974" cy="1498507"/>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79" name="TextBox 378"/>
            <p:cNvSpPr txBox="1"/>
            <p:nvPr/>
          </p:nvSpPr>
          <p:spPr>
            <a:xfrm rot="5400000">
              <a:off x="5992526" y="3258745"/>
              <a:ext cx="1059906" cy="531812"/>
            </a:xfrm>
            <a:prstGeom prst="rect">
              <a:avLst/>
            </a:prstGeom>
            <a:noFill/>
          </p:spPr>
          <p:txBody>
            <a:bodyPr wrap="none" rtlCol="0">
              <a:spAutoFit/>
            </a:bodyPr>
            <a:lstStyle/>
            <a:p>
              <a:pPr defTabSz="932597"/>
              <a:r>
                <a:rPr lang="en-US" sz="1428" kern="0" dirty="0">
                  <a:solidFill>
                    <a:sysClr val="windowText" lastClr="000000"/>
                  </a:solidFill>
                </a:rPr>
                <a:t>SQL Db</a:t>
              </a:r>
            </a:p>
            <a:p>
              <a:pPr defTabSz="932597"/>
              <a:r>
                <a:rPr lang="en-US" sz="1428" b="1" i="1" kern="0" dirty="0">
                  <a:solidFill>
                    <a:sysClr val="windowText" lastClr="000000"/>
                  </a:solidFill>
                </a:rPr>
                <a:t>&lt;name&gt;</a:t>
              </a:r>
              <a:r>
                <a:rPr lang="en-US" sz="1428" b="1" kern="0" dirty="0" err="1">
                  <a:solidFill>
                    <a:sysClr val="windowText" lastClr="000000"/>
                  </a:solidFill>
                </a:rPr>
                <a:t>db</a:t>
              </a:r>
              <a:endParaRPr lang="en-US" sz="1428" b="1" i="1" kern="0" dirty="0">
                <a:solidFill>
                  <a:sysClr val="windowText" lastClr="000000"/>
                </a:solidFill>
              </a:endParaRPr>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grpSp>
        <p:nvGrpSpPr>
          <p:cNvPr id="198" name="Router"/>
          <p:cNvGrpSpPr/>
          <p:nvPr/>
        </p:nvGrpSpPr>
        <p:grpSpPr>
          <a:xfrm>
            <a:off x="928836" y="2523642"/>
            <a:ext cx="2182678" cy="816915"/>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197" name="TextBox 196"/>
            <p:cNvSpPr txBox="1"/>
            <p:nvPr/>
          </p:nvSpPr>
          <p:spPr>
            <a:xfrm>
              <a:off x="3925979" y="3538135"/>
              <a:ext cx="2191445" cy="536158"/>
            </a:xfrm>
            <a:prstGeom prst="rect">
              <a:avLst/>
            </a:prstGeom>
            <a:noFill/>
          </p:spPr>
          <p:txBody>
            <a:bodyPr wrap="square" rtlCol="0">
              <a:spAutoFit/>
            </a:bodyPr>
            <a:lstStyle/>
            <a:p>
              <a:pPr algn="ctr" defTabSz="932597"/>
              <a:r>
                <a:rPr lang="en-US" sz="1428" kern="0" dirty="0">
                  <a:solidFill>
                    <a:srgbClr val="121212"/>
                  </a:solidFill>
                  <a:latin typeface="OCR A Std" panose="020F0609000104060307" pitchFamily="49" charset="0"/>
                </a:rPr>
                <a:t>Router w/ </a:t>
              </a:r>
              <a:br>
                <a:rPr lang="en-US" sz="1428" kern="0" dirty="0">
                  <a:solidFill>
                    <a:srgbClr val="121212"/>
                  </a:solidFill>
                  <a:latin typeface="OCR A Std" panose="020F0609000104060307" pitchFamily="49" charset="0"/>
                </a:rPr>
              </a:br>
              <a:r>
                <a:rPr lang="en-US" sz="1428" kern="0" dirty="0">
                  <a:solidFill>
                    <a:srgbClr val="121212"/>
                  </a:solidFill>
                  <a:latin typeface="OCR A Std" panose="020F0609000104060307" pitchFamily="49" charset="0"/>
                </a:rPr>
                <a:t>Internet Access</a:t>
              </a:r>
            </a:p>
          </p:txBody>
        </p:sp>
      </p:grpSp>
      <p:cxnSp>
        <p:nvCxnSpPr>
          <p:cNvPr id="47" name="Divider Line"/>
          <p:cNvCxnSpPr/>
          <p:nvPr/>
        </p:nvCxnSpPr>
        <p:spPr>
          <a:xfrm>
            <a:off x="3743860" y="759523"/>
            <a:ext cx="0" cy="597148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49" name="WiFI Icon"/>
          <p:cNvSpPr>
            <a:spLocks noChangeAspect="1"/>
          </p:cNvSpPr>
          <p:nvPr/>
        </p:nvSpPr>
        <p:spPr>
          <a:xfrm rot="8100000" flipH="1">
            <a:off x="1826695" y="2300985"/>
            <a:ext cx="442339" cy="444424"/>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rgbClr val="121212"/>
              </a:solidFill>
            </a:endParaRPr>
          </a:p>
        </p:txBody>
      </p:sp>
      <p:grpSp>
        <p:nvGrpSpPr>
          <p:cNvPr id="92" name="NUC Ethernet"/>
          <p:cNvGrpSpPr/>
          <p:nvPr/>
        </p:nvGrpSpPr>
        <p:grpSpPr>
          <a:xfrm>
            <a:off x="212375" y="2920576"/>
            <a:ext cx="677888" cy="918065"/>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90" name="Arduino USB"/>
          <p:cNvGrpSpPr/>
          <p:nvPr/>
        </p:nvGrpSpPr>
        <p:grpSpPr>
          <a:xfrm>
            <a:off x="174875" y="3889920"/>
            <a:ext cx="1126203" cy="1215464"/>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dirty="0">
                <a:solidFill>
                  <a:sysClr val="windowText" lastClr="000000"/>
                </a:solidFill>
              </a:endParaRPr>
            </a:p>
          </p:txBody>
        </p:sp>
      </p:grpSp>
      <p:grpSp>
        <p:nvGrpSpPr>
          <p:cNvPr id="52" name="Stream Analytics Job"/>
          <p:cNvGrpSpPr/>
          <p:nvPr/>
        </p:nvGrpSpPr>
        <p:grpSpPr>
          <a:xfrm>
            <a:off x="5335205" y="2078348"/>
            <a:ext cx="724108" cy="3454742"/>
            <a:chOff x="5230204" y="2644429"/>
            <a:chExt cx="709974" cy="3387309"/>
          </a:xfrm>
        </p:grpSpPr>
        <p:sp>
          <p:nvSpPr>
            <p:cNvPr id="376" name="Rectangle: Rounded Corners 375"/>
            <p:cNvSpPr/>
            <p:nvPr/>
          </p:nvSpPr>
          <p:spPr>
            <a:xfrm>
              <a:off x="5230204" y="2648448"/>
              <a:ext cx="709974" cy="338329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77" name="TextBox 376"/>
            <p:cNvSpPr txBox="1"/>
            <p:nvPr/>
          </p:nvSpPr>
          <p:spPr>
            <a:xfrm rot="5400000">
              <a:off x="4864482" y="3492858"/>
              <a:ext cx="1441420" cy="531812"/>
            </a:xfrm>
            <a:prstGeom prst="rect">
              <a:avLst/>
            </a:prstGeom>
            <a:noFill/>
          </p:spPr>
          <p:txBody>
            <a:bodyPr wrap="none" rtlCol="0">
              <a:spAutoFit/>
            </a:bodyPr>
            <a:lstStyle/>
            <a:p>
              <a:pPr defTabSz="932597"/>
              <a:r>
                <a:rPr lang="en-US" sz="1428" kern="0" dirty="0">
                  <a:solidFill>
                    <a:sysClr val="windowText" lastClr="000000"/>
                  </a:solidFill>
                </a:rPr>
                <a:t>Stream Analytics</a:t>
              </a:r>
            </a:p>
            <a:p>
              <a:pPr defTabSz="932597"/>
              <a:r>
                <a:rPr lang="en-US" sz="1428" b="1" i="1" kern="0" dirty="0">
                  <a:solidFill>
                    <a:sysClr val="windowText" lastClr="000000"/>
                  </a:solidFill>
                </a:rPr>
                <a:t>&lt;name&gt;</a:t>
              </a:r>
              <a:r>
                <a:rPr lang="en-US" sz="1428" b="1" kern="0" dirty="0">
                  <a:solidFill>
                    <a:sysClr val="windowText" lastClr="000000"/>
                  </a:solidFill>
                </a:rPr>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51" name="Event Hub"/>
          <p:cNvGrpSpPr/>
          <p:nvPr/>
        </p:nvGrpSpPr>
        <p:grpSpPr>
          <a:xfrm>
            <a:off x="6288135" y="4241550"/>
            <a:ext cx="724315" cy="1751540"/>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81" name="TextBox 380"/>
            <p:cNvSpPr txBox="1"/>
            <p:nvPr/>
          </p:nvSpPr>
          <p:spPr>
            <a:xfrm rot="5400000">
              <a:off x="5888780" y="5262308"/>
              <a:ext cx="1261884" cy="531812"/>
            </a:xfrm>
            <a:prstGeom prst="rect">
              <a:avLst/>
            </a:prstGeom>
            <a:noFill/>
          </p:spPr>
          <p:txBody>
            <a:bodyPr wrap="none" rtlCol="0">
              <a:spAutoFit/>
            </a:bodyPr>
            <a:lstStyle/>
            <a:p>
              <a:pPr defTabSz="932597"/>
              <a:r>
                <a:rPr lang="en-US" sz="1428" kern="0" dirty="0">
                  <a:solidFill>
                    <a:sysClr val="windowText" lastClr="000000"/>
                  </a:solidFill>
                </a:rPr>
                <a:t>Event Hub</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alerts</a:t>
              </a:r>
              <a:endParaRPr lang="en-US" sz="1428" kern="0" dirty="0">
                <a:solidFill>
                  <a:sysClr val="windowText" lastClr="000000"/>
                </a:solidFill>
              </a:endParaRPr>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kern="0">
                <a:solidFill>
                  <a:sysClr val="windowText" lastClr="000000"/>
                </a:solidFill>
              </a:endParaRPr>
            </a:p>
          </p:txBody>
        </p:sp>
      </p:grpSp>
      <p:grpSp>
        <p:nvGrpSpPr>
          <p:cNvPr id="53" name="IoT Hub"/>
          <p:cNvGrpSpPr/>
          <p:nvPr/>
        </p:nvGrpSpPr>
        <p:grpSpPr>
          <a:xfrm>
            <a:off x="4486464" y="1271264"/>
            <a:ext cx="724993" cy="5431040"/>
            <a:chOff x="4398029" y="1853099"/>
            <a:chExt cx="710842" cy="5325032"/>
          </a:xfrm>
        </p:grpSpPr>
        <p:sp>
          <p:nvSpPr>
            <p:cNvPr id="360" name="Rectangle: Rounded Corners 359"/>
            <p:cNvSpPr/>
            <p:nvPr/>
          </p:nvSpPr>
          <p:spPr>
            <a:xfrm>
              <a:off x="4398897" y="1853099"/>
              <a:ext cx="709974" cy="532503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75" name="TextBox 374"/>
            <p:cNvSpPr txBox="1"/>
            <p:nvPr/>
          </p:nvSpPr>
          <p:spPr>
            <a:xfrm rot="5400000">
              <a:off x="4229542" y="2516646"/>
              <a:ext cx="1048685" cy="531812"/>
            </a:xfrm>
            <a:prstGeom prst="rect">
              <a:avLst/>
            </a:prstGeom>
            <a:noFill/>
          </p:spPr>
          <p:txBody>
            <a:bodyPr wrap="none" rtlCol="0">
              <a:spAutoFit/>
            </a:bodyPr>
            <a:lstStyle/>
            <a:p>
              <a:pPr defTabSz="932597"/>
              <a:r>
                <a:rPr lang="en-US" sz="1428" kern="0" dirty="0">
                  <a:solidFill>
                    <a:sysClr val="windowText" lastClr="000000"/>
                  </a:solidFill>
                </a:rPr>
                <a:t>IoT Hub</a:t>
              </a:r>
              <a:br>
                <a:rPr lang="en-US" sz="1428" kern="0" dirty="0">
                  <a:solidFill>
                    <a:sysClr val="windowText" lastClr="000000"/>
                  </a:solidFill>
                </a:rPr>
              </a:br>
              <a:r>
                <a:rPr lang="en-US" sz="1428" b="1" i="1" kern="0" dirty="0">
                  <a:solidFill>
                    <a:sysClr val="windowText" lastClr="000000"/>
                  </a:solidFill>
                </a:rPr>
                <a:t>&lt;name&gt;</a:t>
              </a:r>
              <a:r>
                <a:rPr lang="en-US" sz="1428" b="1" kern="0" dirty="0" err="1">
                  <a:solidFill>
                    <a:sysClr val="windowText" lastClr="000000"/>
                  </a:solidFill>
                </a:rPr>
                <a:t>iot</a:t>
              </a:r>
              <a:endParaRPr lang="en-US" sz="1428" b="1" kern="0" dirty="0">
                <a:solidFill>
                  <a:sysClr val="windowText" lastClr="000000"/>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29" name="ASA IoT Hub Input"/>
          <p:cNvSpPr/>
          <p:nvPr/>
        </p:nvSpPr>
        <p:spPr>
          <a:xfrm>
            <a:off x="5069199" y="3552248"/>
            <a:ext cx="410728"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INPUT</a:t>
            </a:r>
          </a:p>
        </p:txBody>
      </p:sp>
      <p:sp>
        <p:nvSpPr>
          <p:cNvPr id="501" name="ASA SQL Output"/>
          <p:cNvSpPr/>
          <p:nvPr/>
        </p:nvSpPr>
        <p:spPr>
          <a:xfrm>
            <a:off x="5973152" y="2936278"/>
            <a:ext cx="463883"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OUTPUT</a:t>
            </a:r>
          </a:p>
        </p:txBody>
      </p:sp>
      <p:sp>
        <p:nvSpPr>
          <p:cNvPr id="503" name="PowerBI SQL Query"/>
          <p:cNvSpPr/>
          <p:nvPr/>
        </p:nvSpPr>
        <p:spPr>
          <a:xfrm>
            <a:off x="6954743" y="3228106"/>
            <a:ext cx="3149340"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918" kern="0" dirty="0">
                <a:solidFill>
                  <a:schemeClr val="tx1"/>
                </a:solidFill>
              </a:rPr>
              <a:t>DIRECT QUERY</a:t>
            </a:r>
          </a:p>
        </p:txBody>
      </p:sp>
      <p:sp>
        <p:nvSpPr>
          <p:cNvPr id="504" name="Web App SQL Query"/>
          <p:cNvSpPr/>
          <p:nvPr/>
        </p:nvSpPr>
        <p:spPr>
          <a:xfrm>
            <a:off x="6954743" y="2932354"/>
            <a:ext cx="1105190"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QUERY</a:t>
            </a:r>
          </a:p>
        </p:txBody>
      </p:sp>
      <p:sp>
        <p:nvSpPr>
          <p:cNvPr id="505" name="Function Event Hub Receive"/>
          <p:cNvSpPr/>
          <p:nvPr/>
        </p:nvSpPr>
        <p:spPr>
          <a:xfrm>
            <a:off x="6954743" y="6006477"/>
            <a:ext cx="1198646"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RECEIVE</a:t>
            </a:r>
          </a:p>
        </p:txBody>
      </p:sp>
      <p:sp>
        <p:nvSpPr>
          <p:cNvPr id="130" name="Power BI Web App Render"/>
          <p:cNvSpPr/>
          <p:nvPr/>
        </p:nvSpPr>
        <p:spPr>
          <a:xfrm>
            <a:off x="8443686" y="2931536"/>
            <a:ext cx="1608426" cy="235817"/>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RENDER</a:t>
            </a:r>
          </a:p>
        </p:txBody>
      </p:sp>
      <p:sp>
        <p:nvSpPr>
          <p:cNvPr id="507" name="Web App to IoT Hub Send"/>
          <p:cNvSpPr/>
          <p:nvPr/>
        </p:nvSpPr>
        <p:spPr>
          <a:xfrm>
            <a:off x="5069199" y="1321639"/>
            <a:ext cx="2924874" cy="235817"/>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SEND CLOUD-TO-DEVICE MESSAGES</a:t>
            </a:r>
          </a:p>
        </p:txBody>
      </p:sp>
      <p:sp>
        <p:nvSpPr>
          <p:cNvPr id="131" name="Laptop to IoT Hub Send Receive"/>
          <p:cNvSpPr/>
          <p:nvPr/>
        </p:nvSpPr>
        <p:spPr>
          <a:xfrm>
            <a:off x="2943460" y="1320443"/>
            <a:ext cx="1683990" cy="235817"/>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SEND / RECEIVE</a:t>
            </a:r>
          </a:p>
        </p:txBody>
      </p:sp>
      <p:sp>
        <p:nvSpPr>
          <p:cNvPr id="510" name="Laptop to Web App Get Post"/>
          <p:cNvSpPr/>
          <p:nvPr/>
        </p:nvSpPr>
        <p:spPr>
          <a:xfrm>
            <a:off x="2927603" y="995534"/>
            <a:ext cx="5132330" cy="235817"/>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GET / POST</a:t>
            </a:r>
          </a:p>
        </p:txBody>
      </p:sp>
      <p:sp>
        <p:nvSpPr>
          <p:cNvPr id="511" name="Function IoT Hub Send"/>
          <p:cNvSpPr/>
          <p:nvPr/>
        </p:nvSpPr>
        <p:spPr>
          <a:xfrm>
            <a:off x="5069199" y="6316588"/>
            <a:ext cx="3055103" cy="235817"/>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SEND CLOUD-TO-DEVICE-MESSAGES</a:t>
            </a:r>
          </a:p>
        </p:txBody>
      </p:sp>
      <p:sp>
        <p:nvSpPr>
          <p:cNvPr id="512" name="Device to IoT Hub Send Receive"/>
          <p:cNvSpPr/>
          <p:nvPr/>
        </p:nvSpPr>
        <p:spPr>
          <a:xfrm>
            <a:off x="3180805" y="3751817"/>
            <a:ext cx="1467056" cy="235817"/>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SEND / RECEIVE</a:t>
            </a:r>
          </a:p>
        </p:txBody>
      </p:sp>
      <p:sp>
        <p:nvSpPr>
          <p:cNvPr id="15" name="Lab Architecture Slide Title"/>
          <p:cNvSpPr txBox="1"/>
          <p:nvPr/>
        </p:nvSpPr>
        <p:spPr>
          <a:xfrm>
            <a:off x="167213" y="127646"/>
            <a:ext cx="3884884" cy="542399"/>
          </a:xfrm>
          <a:prstGeom prst="rect">
            <a:avLst/>
          </a:prstGeom>
          <a:noFill/>
        </p:spPr>
        <p:txBody>
          <a:bodyPr wrap="none" rtlCol="0">
            <a:spAutoFit/>
          </a:bodyPr>
          <a:lstStyle/>
          <a:p>
            <a:pPr defTabSz="932597"/>
            <a:r>
              <a:rPr lang="en-US" sz="2856" kern="0" cap="all" dirty="0">
                <a:solidFill>
                  <a:sysClr val="windowText" lastClr="000000"/>
                </a:solidFill>
                <a:latin typeface="+mj-lt"/>
              </a:rPr>
              <a:t>Lab Architecture</a:t>
            </a:r>
          </a:p>
        </p:txBody>
      </p:sp>
      <p:sp>
        <p:nvSpPr>
          <p:cNvPr id="18" name="Local Resources Label"/>
          <p:cNvSpPr txBox="1"/>
          <p:nvPr/>
        </p:nvSpPr>
        <p:spPr>
          <a:xfrm rot="16200000">
            <a:off x="2841774" y="2881364"/>
            <a:ext cx="1525703" cy="286306"/>
          </a:xfrm>
          <a:prstGeom prst="rect">
            <a:avLst/>
          </a:prstGeom>
          <a:noFill/>
        </p:spPr>
        <p:txBody>
          <a:bodyPr wrap="none" rtlCol="0">
            <a:spAutoFit/>
          </a:bodyPr>
          <a:lstStyle/>
          <a:p>
            <a:pPr algn="ctr" defTabSz="932597"/>
            <a:r>
              <a:rPr lang="en-US" sz="1224" kern="0" dirty="0">
                <a:solidFill>
                  <a:sysClr val="windowText" lastClr="000000"/>
                </a:solidFill>
              </a:rPr>
              <a:t>LOCAL RESOURCES</a:t>
            </a:r>
          </a:p>
        </p:txBody>
      </p:sp>
      <p:sp>
        <p:nvSpPr>
          <p:cNvPr id="322" name="Azure Resources Label"/>
          <p:cNvSpPr txBox="1"/>
          <p:nvPr/>
        </p:nvSpPr>
        <p:spPr>
          <a:xfrm rot="5400000">
            <a:off x="3136271" y="2881364"/>
            <a:ext cx="1519162" cy="286306"/>
          </a:xfrm>
          <a:prstGeom prst="rect">
            <a:avLst/>
          </a:prstGeom>
          <a:noFill/>
        </p:spPr>
        <p:txBody>
          <a:bodyPr wrap="none" rtlCol="0">
            <a:spAutoFit/>
          </a:bodyPr>
          <a:lstStyle/>
          <a:p>
            <a:pPr algn="ctr" defTabSz="932597"/>
            <a:r>
              <a:rPr lang="en-US" sz="1224" kern="0" dirty="0">
                <a:solidFill>
                  <a:sysClr val="windowText" lastClr="000000"/>
                </a:solidFill>
              </a:rPr>
              <a:t>AZURE RESOURCES</a:t>
            </a:r>
          </a:p>
        </p:txBody>
      </p:sp>
      <p:grpSp>
        <p:nvGrpSpPr>
          <p:cNvPr id="136" name="Temp Sensors and Buzzer"/>
          <p:cNvGrpSpPr/>
          <p:nvPr/>
        </p:nvGrpSpPr>
        <p:grpSpPr>
          <a:xfrm>
            <a:off x="-33506" y="4306729"/>
            <a:ext cx="3503891" cy="1984604"/>
            <a:chOff x="-33506" y="4306729"/>
            <a:chExt cx="3503891" cy="1984604"/>
          </a:xfrm>
        </p:grpSpPr>
        <p:grpSp>
          <p:nvGrpSpPr>
            <p:cNvPr id="252" name="Temp Sensor"/>
            <p:cNvGrpSpPr>
              <a:grpSpLocks noChangeAspect="1"/>
            </p:cNvGrpSpPr>
            <p:nvPr/>
          </p:nvGrpSpPr>
          <p:grpSpPr>
            <a:xfrm>
              <a:off x="143089" y="5587766"/>
              <a:ext cx="449947" cy="364716"/>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38" name="Temp Sensor Cable"/>
            <p:cNvGrpSpPr/>
            <p:nvPr/>
          </p:nvGrpSpPr>
          <p:grpSpPr>
            <a:xfrm>
              <a:off x="282803" y="5177063"/>
              <a:ext cx="1346788" cy="524527"/>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nvGrpSpPr>
            <p:cNvPr id="202" name="Buzzer"/>
            <p:cNvGrpSpPr>
              <a:grpSpLocks noChangeAspect="1"/>
            </p:cNvGrpSpPr>
            <p:nvPr/>
          </p:nvGrpSpPr>
          <p:grpSpPr>
            <a:xfrm rot="16200000">
              <a:off x="3017972" y="4349345"/>
              <a:ext cx="449948" cy="364716"/>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39" name="Buzzer Cable"/>
            <p:cNvGrpSpPr/>
            <p:nvPr/>
          </p:nvGrpSpPr>
          <p:grpSpPr>
            <a:xfrm>
              <a:off x="1952513" y="4454968"/>
              <a:ext cx="1220857" cy="568356"/>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9" name="Temp Sensor Label"/>
            <p:cNvSpPr txBox="1"/>
            <p:nvPr/>
          </p:nvSpPr>
          <p:spPr>
            <a:xfrm>
              <a:off x="-33506" y="5941069"/>
              <a:ext cx="765467" cy="350264"/>
            </a:xfrm>
            <a:prstGeom prst="rect">
              <a:avLst/>
            </a:prstGeom>
            <a:noFill/>
          </p:spPr>
          <p:txBody>
            <a:bodyPr wrap="none" rtlCol="0">
              <a:spAutoFit/>
            </a:bodyPr>
            <a:lstStyle/>
            <a:p>
              <a:pPr algn="ctr" defTabSz="932597"/>
              <a:r>
                <a:rPr lang="en-US" sz="816" kern="0" dirty="0">
                  <a:solidFill>
                    <a:sysClr val="windowText" lastClr="000000"/>
                  </a:solidFill>
                </a:rPr>
                <a:t>Temperature</a:t>
              </a:r>
              <a:br>
                <a:rPr lang="en-US" sz="816" kern="0" dirty="0">
                  <a:solidFill>
                    <a:sysClr val="windowText" lastClr="000000"/>
                  </a:solidFill>
                </a:rPr>
              </a:br>
              <a:r>
                <a:rPr lang="en-US" sz="816" kern="0" dirty="0">
                  <a:solidFill>
                    <a:sysClr val="windowText" lastClr="000000"/>
                  </a:solidFill>
                </a:rPr>
                <a:t>Sensor</a:t>
              </a:r>
            </a:p>
          </p:txBody>
        </p:sp>
        <p:sp>
          <p:nvSpPr>
            <p:cNvPr id="325" name="Buzzer Label"/>
            <p:cNvSpPr txBox="1"/>
            <p:nvPr/>
          </p:nvSpPr>
          <p:spPr>
            <a:xfrm>
              <a:off x="2977948" y="4784436"/>
              <a:ext cx="492437" cy="222217"/>
            </a:xfrm>
            <a:prstGeom prst="rect">
              <a:avLst/>
            </a:prstGeom>
            <a:noFill/>
          </p:spPr>
          <p:txBody>
            <a:bodyPr wrap="none" rtlCol="0">
              <a:spAutoFit/>
            </a:bodyPr>
            <a:lstStyle/>
            <a:p>
              <a:pPr algn="ctr" defTabSz="932597"/>
              <a:r>
                <a:rPr lang="en-US" sz="816" kern="0" dirty="0">
                  <a:solidFill>
                    <a:sysClr val="windowText" lastClr="000000"/>
                  </a:solidFill>
                </a:rPr>
                <a:t>Buzzer</a:t>
              </a:r>
            </a:p>
          </p:txBody>
        </p:sp>
      </p:grpSp>
      <p:grpSp>
        <p:nvGrpSpPr>
          <p:cNvPr id="128" name="RGB LCD and Rotary Angle Sensor"/>
          <p:cNvGrpSpPr/>
          <p:nvPr/>
        </p:nvGrpSpPr>
        <p:grpSpPr>
          <a:xfrm>
            <a:off x="626273" y="5348074"/>
            <a:ext cx="2796819" cy="1595717"/>
            <a:chOff x="626273" y="5348074"/>
            <a:chExt cx="2796819" cy="1595717"/>
          </a:xfrm>
        </p:grpSpPr>
        <p:grpSp>
          <p:nvGrpSpPr>
            <p:cNvPr id="164" name="LCD Panel"/>
            <p:cNvGrpSpPr/>
            <p:nvPr/>
          </p:nvGrpSpPr>
          <p:grpSpPr>
            <a:xfrm>
              <a:off x="1865818" y="5933546"/>
              <a:ext cx="1554182" cy="809735"/>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237" name="Rotary Sensor Cable"/>
            <p:cNvGrpSpPr/>
            <p:nvPr/>
          </p:nvGrpSpPr>
          <p:grpSpPr>
            <a:xfrm>
              <a:off x="794138" y="5377493"/>
              <a:ext cx="835453" cy="61070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grpSp>
          <p:nvGrpSpPr>
            <p:cNvPr id="154" name="Rotary Sensor"/>
            <p:cNvGrpSpPr/>
            <p:nvPr/>
          </p:nvGrpSpPr>
          <p:grpSpPr>
            <a:xfrm rot="16200000">
              <a:off x="649335" y="5881826"/>
              <a:ext cx="453415" cy="367526"/>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397" name="LCD Cable"/>
            <p:cNvGrpSpPr>
              <a:grpSpLocks noChangeAspect="1"/>
            </p:cNvGrpSpPr>
            <p:nvPr/>
          </p:nvGrpSpPr>
          <p:grpSpPr>
            <a:xfrm>
              <a:off x="1586143" y="5348074"/>
              <a:ext cx="1836949" cy="1333272"/>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grpSp>
        <p:sp>
          <p:nvSpPr>
            <p:cNvPr id="324" name="Rotary Sensor Label"/>
            <p:cNvSpPr txBox="1"/>
            <p:nvPr/>
          </p:nvSpPr>
          <p:spPr>
            <a:xfrm>
              <a:off x="626273" y="6332990"/>
              <a:ext cx="489167" cy="478311"/>
            </a:xfrm>
            <a:prstGeom prst="rect">
              <a:avLst/>
            </a:prstGeom>
            <a:noFill/>
          </p:spPr>
          <p:txBody>
            <a:bodyPr wrap="none" rtlCol="0">
              <a:spAutoFit/>
            </a:bodyPr>
            <a:lstStyle/>
            <a:p>
              <a:pPr algn="ctr" defTabSz="932597"/>
              <a:r>
                <a:rPr lang="en-US" sz="816" kern="0" dirty="0">
                  <a:solidFill>
                    <a:sysClr val="windowText" lastClr="000000"/>
                  </a:solidFill>
                </a:rPr>
                <a:t>Rotary</a:t>
              </a:r>
              <a:br>
                <a:rPr lang="en-US" sz="816" kern="0" dirty="0">
                  <a:solidFill>
                    <a:sysClr val="windowText" lastClr="000000"/>
                  </a:solidFill>
                </a:rPr>
              </a:br>
              <a:r>
                <a:rPr lang="en-US" sz="816" kern="0" dirty="0">
                  <a:solidFill>
                    <a:sysClr val="windowText" lastClr="000000"/>
                  </a:solidFill>
                </a:rPr>
                <a:t>Angle</a:t>
              </a:r>
              <a:br>
                <a:rPr lang="en-US" sz="816" kern="0" dirty="0">
                  <a:solidFill>
                    <a:sysClr val="windowText" lastClr="000000"/>
                  </a:solidFill>
                </a:rPr>
              </a:br>
              <a:r>
                <a:rPr lang="en-US" sz="816" kern="0" dirty="0">
                  <a:solidFill>
                    <a:sysClr val="windowText" lastClr="000000"/>
                  </a:solidFill>
                </a:rPr>
                <a:t>Sensor</a:t>
              </a:r>
            </a:p>
          </p:txBody>
        </p:sp>
        <p:sp>
          <p:nvSpPr>
            <p:cNvPr id="326" name="LCD Label"/>
            <p:cNvSpPr txBox="1"/>
            <p:nvPr/>
          </p:nvSpPr>
          <p:spPr>
            <a:xfrm>
              <a:off x="2147891" y="6721574"/>
              <a:ext cx="1028689" cy="222217"/>
            </a:xfrm>
            <a:prstGeom prst="rect">
              <a:avLst/>
            </a:prstGeom>
            <a:noFill/>
          </p:spPr>
          <p:txBody>
            <a:bodyPr wrap="none" rtlCol="0">
              <a:spAutoFit/>
            </a:bodyPr>
            <a:lstStyle/>
            <a:p>
              <a:pPr algn="ctr" defTabSz="932597"/>
              <a:r>
                <a:rPr lang="en-US" sz="816" kern="0" dirty="0">
                  <a:solidFill>
                    <a:sysClr val="windowText" lastClr="000000"/>
                  </a:solidFill>
                </a:rPr>
                <a:t>2 Row LCD Display</a:t>
              </a:r>
            </a:p>
          </p:txBody>
        </p:sp>
      </p:grpSp>
      <p:grpSp>
        <p:nvGrpSpPr>
          <p:cNvPr id="133" name="Intel NUC and Label"/>
          <p:cNvGrpSpPr/>
          <p:nvPr/>
        </p:nvGrpSpPr>
        <p:grpSpPr>
          <a:xfrm>
            <a:off x="935231" y="3614120"/>
            <a:ext cx="2245574" cy="722701"/>
            <a:chOff x="935231" y="3614120"/>
            <a:chExt cx="2245574" cy="722701"/>
          </a:xfrm>
        </p:grpSpPr>
        <p:grpSp>
          <p:nvGrpSpPr>
            <p:cNvPr id="3" name="NUC"/>
            <p:cNvGrpSpPr/>
            <p:nvPr/>
          </p:nvGrpSpPr>
          <p:grpSpPr>
            <a:xfrm rot="16200000">
              <a:off x="1795676" y="2753675"/>
              <a:ext cx="524683" cy="2245574"/>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328" name="NUC Label"/>
            <p:cNvSpPr txBox="1"/>
            <p:nvPr/>
          </p:nvSpPr>
          <p:spPr>
            <a:xfrm>
              <a:off x="1432649" y="4114604"/>
              <a:ext cx="1265751" cy="222217"/>
            </a:xfrm>
            <a:prstGeom prst="rect">
              <a:avLst/>
            </a:prstGeom>
            <a:noFill/>
          </p:spPr>
          <p:txBody>
            <a:bodyPr wrap="none" rtlCol="0">
              <a:spAutoFit/>
            </a:bodyPr>
            <a:lstStyle/>
            <a:p>
              <a:pPr algn="ctr" defTabSz="932597"/>
              <a:r>
                <a:rPr lang="en-US" sz="816" kern="0" dirty="0">
                  <a:solidFill>
                    <a:sysClr val="windowText" lastClr="000000"/>
                  </a:solidFill>
                </a:rPr>
                <a:t>Intel NUC / IoT Gateway</a:t>
              </a:r>
            </a:p>
          </p:txBody>
        </p:sp>
      </p:grpSp>
      <p:grpSp>
        <p:nvGrpSpPr>
          <p:cNvPr id="134" name="Laptop"/>
          <p:cNvGrpSpPr/>
          <p:nvPr/>
        </p:nvGrpSpPr>
        <p:grpSpPr>
          <a:xfrm>
            <a:off x="1170527" y="868784"/>
            <a:ext cx="1757077" cy="1270968"/>
            <a:chOff x="1170527" y="868784"/>
            <a:chExt cx="1757077" cy="1270968"/>
          </a:xfrm>
        </p:grpSpPr>
        <p:sp>
          <p:nvSpPr>
            <p:cNvPr id="306" name="Laptop"/>
            <p:cNvSpPr/>
            <p:nvPr/>
          </p:nvSpPr>
          <p:spPr>
            <a:xfrm>
              <a:off x="1170527" y="868784"/>
              <a:ext cx="1757077" cy="1270968"/>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29" name="Laptop Label"/>
            <p:cNvSpPr txBox="1"/>
            <p:nvPr/>
          </p:nvSpPr>
          <p:spPr>
            <a:xfrm>
              <a:off x="1419081" y="1060491"/>
              <a:ext cx="1257577" cy="478311"/>
            </a:xfrm>
            <a:prstGeom prst="rect">
              <a:avLst/>
            </a:prstGeom>
            <a:noFill/>
          </p:spPr>
          <p:txBody>
            <a:bodyPr wrap="none" rtlCol="0">
              <a:spAutoFit/>
            </a:bodyPr>
            <a:lstStyle/>
            <a:p>
              <a:pPr algn="ctr" defTabSz="932597"/>
              <a:r>
                <a:rPr lang="en-US" sz="816" kern="0" dirty="0">
                  <a:solidFill>
                    <a:sysClr val="windowText" lastClr="000000"/>
                  </a:solidFill>
                </a:rPr>
                <a:t>Development</a:t>
              </a:r>
              <a:br>
                <a:rPr lang="en-US" sz="816" kern="0" dirty="0">
                  <a:solidFill>
                    <a:sysClr val="windowText" lastClr="000000"/>
                  </a:solidFill>
                </a:rPr>
              </a:br>
              <a:r>
                <a:rPr lang="en-US" sz="816" kern="0" dirty="0">
                  <a:solidFill>
                    <a:sysClr val="windowText" lastClr="000000"/>
                  </a:solidFill>
                </a:rPr>
                <a:t>Workstation</a:t>
              </a:r>
              <a:br>
                <a:rPr lang="en-US" sz="816" kern="0" dirty="0">
                  <a:solidFill>
                    <a:sysClr val="windowText" lastClr="000000"/>
                  </a:solidFill>
                </a:rPr>
              </a:br>
              <a:r>
                <a:rPr lang="en-US" sz="816" kern="0" dirty="0">
                  <a:solidFill>
                    <a:sysClr val="windowText" lastClr="000000"/>
                  </a:solidFill>
                </a:rPr>
                <a:t>(Windows / </a:t>
              </a:r>
              <a:r>
                <a:rPr lang="en-US" sz="816" kern="0" dirty="0" err="1">
                  <a:solidFill>
                    <a:sysClr val="windowText" lastClr="000000"/>
                  </a:solidFill>
                </a:rPr>
                <a:t>OSx</a:t>
              </a:r>
              <a:r>
                <a:rPr lang="en-US" sz="816" kern="0" dirty="0">
                  <a:solidFill>
                    <a:sysClr val="windowText" lastClr="000000"/>
                  </a:solidFill>
                </a:rPr>
                <a:t> / Linux)</a:t>
              </a:r>
            </a:p>
          </p:txBody>
        </p:sp>
      </p:grpSp>
      <p:sp>
        <p:nvSpPr>
          <p:cNvPr id="367" name="ASA Event Hub Output"/>
          <p:cNvSpPr/>
          <p:nvPr/>
        </p:nvSpPr>
        <p:spPr>
          <a:xfrm>
            <a:off x="5973152" y="4525133"/>
            <a:ext cx="463883" cy="238104"/>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OUTPUT</a:t>
            </a:r>
          </a:p>
        </p:txBody>
      </p:sp>
      <p:grpSp>
        <p:nvGrpSpPr>
          <p:cNvPr id="93" name="Storage Account"/>
          <p:cNvGrpSpPr/>
          <p:nvPr/>
        </p:nvGrpSpPr>
        <p:grpSpPr>
          <a:xfrm>
            <a:off x="9663782" y="4335892"/>
            <a:ext cx="724315" cy="2366411"/>
            <a:chOff x="9474292" y="4251261"/>
            <a:chExt cx="710177" cy="2320221"/>
          </a:xfrm>
        </p:grpSpPr>
        <p:sp>
          <p:nvSpPr>
            <p:cNvPr id="373" name="Rectangle: Rounded Corners 372"/>
            <p:cNvSpPr/>
            <p:nvPr/>
          </p:nvSpPr>
          <p:spPr>
            <a:xfrm>
              <a:off x="9474495" y="4251261"/>
              <a:ext cx="709974" cy="232022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dirty="0">
                <a:solidFill>
                  <a:schemeClr val="tx1"/>
                </a:solidFill>
              </a:endParaRPr>
            </a:p>
          </p:txBody>
        </p:sp>
        <p:sp>
          <p:nvSpPr>
            <p:cNvPr id="374" name="TextBox 373"/>
            <p:cNvSpPr txBox="1"/>
            <p:nvPr/>
          </p:nvSpPr>
          <p:spPr>
            <a:xfrm rot="5400000">
              <a:off x="9099153" y="5124713"/>
              <a:ext cx="1460656" cy="531812"/>
            </a:xfrm>
            <a:prstGeom prst="rect">
              <a:avLst/>
            </a:prstGeom>
            <a:noFill/>
          </p:spPr>
          <p:txBody>
            <a:bodyPr wrap="none" rtlCol="0">
              <a:spAutoFit/>
            </a:bodyPr>
            <a:lstStyle/>
            <a:p>
              <a:pPr defTabSz="932597"/>
              <a:r>
                <a:rPr lang="en-US" sz="1428" kern="0" dirty="0">
                  <a:solidFill>
                    <a:sysClr val="windowText" lastClr="000000"/>
                  </a:solidFill>
                </a:rPr>
                <a:t>Storage Account</a:t>
              </a:r>
              <a:br>
                <a:rPr lang="en-US" sz="1428" kern="0" dirty="0">
                  <a:solidFill>
                    <a:sysClr val="windowText" lastClr="000000"/>
                  </a:solidFill>
                </a:rPr>
              </a:br>
              <a:r>
                <a:rPr lang="en-US" sz="1428" b="1" i="1" kern="0" dirty="0">
                  <a:solidFill>
                    <a:sysClr val="windowText" lastClr="000000"/>
                  </a:solidFill>
                </a:rPr>
                <a:t>&lt;name&gt;</a:t>
              </a:r>
              <a:r>
                <a:rPr lang="en-US" sz="1428" b="1" kern="0" dirty="0">
                  <a:solidFill>
                    <a:sysClr val="windowText" lastClr="000000"/>
                  </a:solidFill>
                </a:rPr>
                <a:t>storage</a:t>
              </a:r>
              <a:endParaRPr lang="en-US" sz="1428" kern="0" dirty="0">
                <a:solidFill>
                  <a:sysClr val="windowText" lastClr="000000"/>
                </a:solidFill>
              </a:endParaRPr>
            </a:p>
          </p:txBody>
        </p:sp>
        <p:sp>
          <p:nvSpPr>
            <p:cNvPr id="386" name="Freeform: Shape 385"/>
            <p:cNvSpPr/>
            <p:nvPr/>
          </p:nvSpPr>
          <p:spPr>
            <a:xfrm>
              <a:off x="9474292" y="4252472"/>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96" name="Storage Account Icon"/>
            <p:cNvSpPr>
              <a:spLocks noChangeAspect="1" noEditPoints="1"/>
            </p:cNvSpPr>
            <p:nvPr/>
          </p:nvSpPr>
          <p:spPr bwMode="auto">
            <a:xfrm>
              <a:off x="9663017" y="4320661"/>
              <a:ext cx="331714" cy="283464"/>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sp>
        <p:nvSpPr>
          <p:cNvPr id="430" name="Function Storage Read/Write"/>
          <p:cNvSpPr/>
          <p:nvPr/>
        </p:nvSpPr>
        <p:spPr>
          <a:xfrm>
            <a:off x="9106526" y="6182174"/>
            <a:ext cx="805857" cy="235817"/>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r>
              <a:rPr lang="en-US" sz="816" kern="0" dirty="0">
                <a:solidFill>
                  <a:schemeClr val="tx1"/>
                </a:solidFill>
              </a:rPr>
              <a:t>READ / WRITE</a:t>
            </a:r>
          </a:p>
        </p:txBody>
      </p:sp>
    </p:spTree>
    <p:extLst>
      <p:ext uri="{BB962C8B-B14F-4D97-AF65-F5344CB8AC3E}">
        <p14:creationId xmlns:p14="http://schemas.microsoft.com/office/powerpoint/2010/main" val="279500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0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animBg="1"/>
      <p:bldP spid="129" grpId="0" animBg="1"/>
      <p:bldP spid="501" grpId="0" animBg="1"/>
      <p:bldP spid="503" grpId="0" animBg="1"/>
      <p:bldP spid="504" grpId="0" animBg="1"/>
      <p:bldP spid="505" grpId="0" animBg="1"/>
      <p:bldP spid="130" grpId="0" animBg="1"/>
      <p:bldP spid="507" grpId="0" animBg="1"/>
      <p:bldP spid="131" grpId="0" animBg="1"/>
      <p:bldP spid="510" grpId="0" animBg="1"/>
      <p:bldP spid="511" grpId="0" animBg="1"/>
      <p:bldP spid="512" grpId="0" animBg="1"/>
      <p:bldP spid="18" grpId="0"/>
      <p:bldP spid="322" grpId="0"/>
      <p:bldP spid="367" grpId="0" animBg="1"/>
      <p:bldP spid="4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7" name="Rectangle 6"/>
          <p:cNvSpPr/>
          <p:nvPr/>
        </p:nvSpPr>
        <p:spPr>
          <a:xfrm>
            <a:off x="2332037" y="6133201"/>
            <a:ext cx="8425026" cy="400110"/>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What if I could tell when it’s the best time for my things to _______ ?</a:t>
            </a:r>
          </a:p>
        </p:txBody>
      </p:sp>
      <p:sp>
        <p:nvSpPr>
          <p:cNvPr id="8" name="Rectangle 7"/>
          <p:cNvSpPr/>
          <p:nvPr/>
        </p:nvSpPr>
        <p:spPr>
          <a:xfrm>
            <a:off x="3530502" y="1454121"/>
            <a:ext cx="8839200" cy="400110"/>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What if my things could tell me when they go someplace they shouldn’t?</a:t>
            </a:r>
          </a:p>
        </p:txBody>
      </p:sp>
      <p:sp>
        <p:nvSpPr>
          <p:cNvPr id="9" name="Rectangle 8"/>
          <p:cNvSpPr/>
          <p:nvPr/>
        </p:nvSpPr>
        <p:spPr>
          <a:xfrm>
            <a:off x="6078404" y="5249891"/>
            <a:ext cx="5943600" cy="400110"/>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What if I simply knew where my things were?</a:t>
            </a:r>
          </a:p>
        </p:txBody>
      </p:sp>
      <p:sp>
        <p:nvSpPr>
          <p:cNvPr id="10" name="Rectangle 9"/>
          <p:cNvSpPr/>
          <p:nvPr/>
        </p:nvSpPr>
        <p:spPr>
          <a:xfrm>
            <a:off x="1735005" y="3966471"/>
            <a:ext cx="8686799" cy="400110"/>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What if I knew when my things were going to break before they did?</a:t>
            </a:r>
          </a:p>
        </p:txBody>
      </p:sp>
      <p:sp>
        <p:nvSpPr>
          <p:cNvPr id="12" name="Rectangle 11"/>
          <p:cNvSpPr/>
          <p:nvPr/>
        </p:nvSpPr>
        <p:spPr>
          <a:xfrm>
            <a:off x="-365128" y="2232276"/>
            <a:ext cx="12887063" cy="400110"/>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What if I could use device telemetry to improve next generation devices?</a:t>
            </a:r>
          </a:p>
        </p:txBody>
      </p:sp>
      <p:sp>
        <p:nvSpPr>
          <p:cNvPr id="13" name="Rectangle 12"/>
          <p:cNvSpPr/>
          <p:nvPr/>
        </p:nvSpPr>
        <p:spPr>
          <a:xfrm>
            <a:off x="-225215" y="4828247"/>
            <a:ext cx="6477000" cy="400110"/>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What insights could I find from </a:t>
            </a:r>
            <a:r>
              <a:rPr kumimoji="0" lang="en-US" sz="2000" b="0" i="1" u="none" strike="noStrike" kern="1200" cap="none" spc="0" normalizeH="0" baseline="0" noProof="0" dirty="0">
                <a:ln>
                  <a:noFill/>
                </a:ln>
                <a:solidFill>
                  <a:srgbClr val="505050"/>
                </a:solidFill>
                <a:effectLst/>
                <a:uLnTx/>
                <a:uFillTx/>
                <a:latin typeface="Segoe UI"/>
                <a:ea typeface="+mn-ea"/>
                <a:cs typeface="+mn-cs"/>
              </a:rPr>
              <a:t>all</a:t>
            </a:r>
            <a:r>
              <a:rPr kumimoji="0" lang="en-US" sz="2000" b="0" i="0" u="none" strike="noStrike" kern="1200" cap="none" spc="0" normalizeH="0" baseline="0" noProof="0" dirty="0">
                <a:ln>
                  <a:noFill/>
                </a:ln>
                <a:solidFill>
                  <a:srgbClr val="505050"/>
                </a:solidFill>
                <a:effectLst/>
                <a:uLnTx/>
                <a:uFillTx/>
                <a:latin typeface="Segoe UI"/>
                <a:ea typeface="+mn-ea"/>
                <a:cs typeface="+mn-cs"/>
              </a:rPr>
              <a:t> of my devices?</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a:ea typeface="+mn-ea"/>
                <a:cs typeface="+mn-cs"/>
              </a:rPr>
              <a:t>It all starts with a great idea…</a:t>
            </a:r>
          </a:p>
        </p:txBody>
      </p:sp>
    </p:spTree>
    <p:extLst>
      <p:ext uri="{BB962C8B-B14F-4D97-AF65-F5344CB8AC3E}">
        <p14:creationId xmlns:p14="http://schemas.microsoft.com/office/powerpoint/2010/main" val="275605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Next comes a device…</a:t>
            </a:r>
          </a:p>
        </p:txBody>
      </p:sp>
      <p:sp>
        <p:nvSpPr>
          <p:cNvPr id="18" name="Rectangle 17"/>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9"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5971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And data from that device…</a:t>
            </a:r>
          </a:p>
        </p:txBody>
      </p:sp>
      <p:sp>
        <p:nvSpPr>
          <p:cNvPr id="6" name="Rectangle 5"/>
          <p:cNvSpPr/>
          <p:nvPr/>
        </p:nvSpPr>
        <p:spPr>
          <a:xfrm>
            <a:off x="6142037" y="4090480"/>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a:t>
            </a:r>
          </a:p>
        </p:txBody>
      </p:sp>
      <p:sp>
        <p:nvSpPr>
          <p:cNvPr id="7" name="Rectangle 6"/>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8"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2027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9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Harnessing the IoT Revolution</a:t>
            </a:r>
          </a:p>
        </p:txBody>
      </p:sp>
      <p:sp>
        <p:nvSpPr>
          <p:cNvPr id="15" name="Rectangle 14"/>
          <p:cNvSpPr/>
          <p:nvPr/>
        </p:nvSpPr>
        <p:spPr>
          <a:xfrm>
            <a:off x="-334963" y="3040062"/>
            <a:ext cx="12771438" cy="523220"/>
          </a:xfrm>
          <a:prstGeom prst="rect">
            <a:avLst/>
          </a:prstGeom>
        </p:spPr>
        <p:txBody>
          <a:bodyPr wrap="square">
            <a:spAutoFit/>
          </a:bodyPr>
          <a:lstStyle/>
          <a:p>
            <a:pPr marL="466371" marR="0" lvl="1"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And securing the device…</a:t>
            </a:r>
          </a:p>
        </p:txBody>
      </p:sp>
      <p:sp>
        <p:nvSpPr>
          <p:cNvPr id="7" name="Rectangle 6"/>
          <p:cNvSpPr/>
          <p:nvPr/>
        </p:nvSpPr>
        <p:spPr bwMode="auto">
          <a:xfrm>
            <a:off x="5938244" y="3885450"/>
            <a:ext cx="685800" cy="685800"/>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8" name="Frame 5"/>
          <p:cNvSpPr>
            <a:spLocks noChangeAspect="1"/>
          </p:cNvSpPr>
          <p:nvPr/>
        </p:nvSpPr>
        <p:spPr bwMode="auto">
          <a:xfrm>
            <a:off x="6014444" y="3939571"/>
            <a:ext cx="533400" cy="57755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6142037" y="4090480"/>
            <a:ext cx="7848599" cy="338554"/>
          </a:xfrm>
          <a:prstGeom prst="rect">
            <a:avLst/>
          </a:prstGeom>
        </p:spPr>
        <p:txBody>
          <a:bodyPr wrap="square">
            <a:spAutoFit/>
          </a:bodyPr>
          <a:lstStyle/>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0100101010001010100101010010101010100101010101011010101010….</a:t>
            </a:r>
          </a:p>
        </p:txBody>
      </p:sp>
    </p:spTree>
    <p:extLst>
      <p:ext uri="{BB962C8B-B14F-4D97-AF65-F5344CB8AC3E}">
        <p14:creationId xmlns:p14="http://schemas.microsoft.com/office/powerpoint/2010/main" val="155989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Cameron Skinner; Sam George</External_x0020_Speaker>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B815</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http://schemas.microsoft.com/office/2006/documentManagement/types"/>
    <ds:schemaRef ds:uri="http://schemas.microsoft.com/sharepoint/v3"/>
    <ds:schemaRef ds:uri="230e9df3-be65-4c73-a93b-d1236ebd677e"/>
    <ds:schemaRef ds:uri="http://purl.org/dc/elements/1.1/"/>
    <ds:schemaRef ds:uri="01c77077-aee4-4b5f-bd4e-9cd40a6fff29"/>
    <ds:schemaRef ds:uri="8ff673fc-3231-4e3a-893b-6d7f7cd32766"/>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73</TotalTime>
  <Words>3548</Words>
  <Application>Microsoft Office PowerPoint</Application>
  <PresentationFormat>Custom</PresentationFormat>
  <Paragraphs>823</Paragraphs>
  <Slides>51</Slides>
  <Notes>44</Notes>
  <HiddenSlides>12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Arial</vt:lpstr>
      <vt:lpstr>Arial Unicode MS</vt:lpstr>
      <vt:lpstr>Calibri</vt:lpstr>
      <vt:lpstr>Consolas</vt:lpstr>
      <vt:lpstr>OCR A Std</vt:lpstr>
      <vt:lpstr>Segoe</vt:lpstr>
      <vt:lpstr>Segoe Light</vt:lpstr>
      <vt:lpstr>Segoe UI</vt:lpstr>
      <vt:lpstr>Segoe UI Black</vt:lpstr>
      <vt:lpstr>Segoe UI Light</vt:lpstr>
      <vt:lpstr>Segoe UI Semilight</vt:lpstr>
      <vt:lpstr>Times New Roman</vt:lpstr>
      <vt:lpstr>Wingdings</vt:lpstr>
      <vt:lpstr>5-30721_Build_2016_Template_Light</vt:lpstr>
      <vt:lpstr>Azure DevOps Theme</vt:lpstr>
      <vt:lpstr>Azure IoT Complete Cloud Offerings  for the IoT Revolution</vt:lpstr>
      <vt:lpstr>Topics Covered</vt:lpstr>
      <vt:lpstr>The IoT Revolution</vt:lpstr>
      <vt:lpstr>IoT is the Next Revolution</vt:lpstr>
      <vt:lpstr>The IoT Revolution</vt:lpstr>
      <vt:lpstr>Harnessing the IoT Revolution</vt:lpstr>
      <vt:lpstr>Harnessing the IoT Revolution</vt:lpstr>
      <vt:lpstr>Harnessing the IoT Revolution</vt:lpstr>
      <vt:lpstr>Harnessing the IoT Revolution</vt:lpstr>
      <vt:lpstr>Harnessing the IoT Revolution</vt:lpstr>
      <vt:lpstr>Harnessing the IoT Revolution</vt:lpstr>
      <vt:lpstr>Harnessing the IoT Revolution</vt:lpstr>
      <vt:lpstr>Harnessing the IoT Revolution</vt:lpstr>
      <vt:lpstr>Harnessing the IoT Revolution</vt:lpstr>
      <vt:lpstr>Harnessing the IoT Revolution</vt:lpstr>
      <vt:lpstr>Harnessing the IoT Revolution</vt:lpstr>
      <vt:lpstr>Harnessing the IoT Revolution</vt:lpstr>
      <vt:lpstr>Our Industry Leading  IoT Offerings</vt:lpstr>
      <vt:lpstr>Azure Services for IoT</vt:lpstr>
      <vt:lpstr>PowerPoint Presentation</vt:lpstr>
      <vt:lpstr>Wouldn’t it be great if someone assembled this for you?</vt:lpstr>
      <vt:lpstr>Azure IoT Suite Get started in minutes &amp; customize to meet your needs  </vt:lpstr>
      <vt:lpstr>Demo: Azure IoT Suite</vt:lpstr>
      <vt:lpstr>Azure IoT Suite Remote Monitoring Service Architecture  </vt:lpstr>
      <vt:lpstr>Azure IoT Hub</vt:lpstr>
      <vt:lpstr>Azure IoT Device SDK</vt:lpstr>
      <vt:lpstr>Azure Certified for IoT</vt:lpstr>
      <vt:lpstr>Demo: Azure IoT Hub &amp;  Azure IoT Device SDK Cross Platform Support   </vt:lpstr>
      <vt:lpstr>New Offering Announcements</vt:lpstr>
      <vt:lpstr>New Offering Announcements</vt:lpstr>
      <vt:lpstr>Azure IoT Hub Device Management</vt:lpstr>
      <vt:lpstr>Azure IoT Hub – Device Topology Support</vt:lpstr>
      <vt:lpstr>Azure IoT Hub – Device Topology Support</vt:lpstr>
      <vt:lpstr>Azure IoT Hub – Device Topology Support</vt:lpstr>
      <vt:lpstr>Azure IoT Hub – Device Topology Support</vt:lpstr>
      <vt:lpstr>Azure IoT Hub Device Management</vt:lpstr>
      <vt:lpstr>Azure IoT Hub Device Management</vt:lpstr>
      <vt:lpstr>Demo: Azure IoT Hub  Device Management</vt:lpstr>
      <vt:lpstr>Device Job - Firmware Update Example</vt:lpstr>
      <vt:lpstr>Demo Wrap-up: Azure IoT Hub  Device Management</vt:lpstr>
      <vt:lpstr>Azure IoT Gateway SDK</vt:lpstr>
      <vt:lpstr>Azure IoT Starter Kits Get started quickly  </vt:lpstr>
      <vt:lpstr>Global Availability</vt:lpstr>
      <vt:lpstr>Customer Momentum  Manufacturing Customers</vt:lpstr>
      <vt:lpstr>Customer Momentum  Retail, Healthcare, &amp; Transportation Customers</vt:lpstr>
      <vt:lpstr>Related sessions and resources at //build</vt:lpstr>
      <vt:lpstr>Please Complete An Evaluation Form Your input is important!</vt:lpstr>
      <vt:lpstr>Device Management at Scale</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Complete Cloud Offerings for the IoT Revolution</dc:title>
  <dc:subject>&lt;Speech title here&gt;</dc:subject>
  <dc:creator>Shows</dc:creator>
  <cp:keywords>Microsoft Build 2016</cp:keywords>
  <dc:description>Template: Mitchell Derrey, Silver Fox Productions
Formatting: 
Audience Type:</dc:description>
  <cp:lastModifiedBy>Bret Stateham</cp:lastModifiedBy>
  <cp:revision>16</cp:revision>
  <dcterms:created xsi:type="dcterms:W3CDTF">2016-03-30T18:10:00Z</dcterms:created>
  <dcterms:modified xsi:type="dcterms:W3CDTF">2016-10-12T15:04:55Z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